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1"/>
  </p:sldMasterIdLst>
  <p:notesMasterIdLst>
    <p:notesMasterId r:id="rId31"/>
  </p:notesMasterIdLst>
  <p:handoutMasterIdLst>
    <p:handoutMasterId r:id="rId32"/>
  </p:handoutMasterIdLst>
  <p:sldIdLst>
    <p:sldId id="354" r:id="rId2"/>
    <p:sldId id="369" r:id="rId3"/>
    <p:sldId id="282" r:id="rId4"/>
    <p:sldId id="378" r:id="rId5"/>
    <p:sldId id="285" r:id="rId6"/>
    <p:sldId id="380" r:id="rId7"/>
    <p:sldId id="382" r:id="rId8"/>
    <p:sldId id="344" r:id="rId9"/>
    <p:sldId id="368" r:id="rId10"/>
    <p:sldId id="383" r:id="rId11"/>
    <p:sldId id="358" r:id="rId12"/>
    <p:sldId id="359" r:id="rId13"/>
    <p:sldId id="327" r:id="rId14"/>
    <p:sldId id="390" r:id="rId15"/>
    <p:sldId id="371" r:id="rId16"/>
    <p:sldId id="384" r:id="rId17"/>
    <p:sldId id="360" r:id="rId18"/>
    <p:sldId id="376" r:id="rId19"/>
    <p:sldId id="377" r:id="rId20"/>
    <p:sldId id="317" r:id="rId21"/>
    <p:sldId id="332" r:id="rId22"/>
    <p:sldId id="333" r:id="rId23"/>
    <p:sldId id="348" r:id="rId24"/>
    <p:sldId id="385" r:id="rId25"/>
    <p:sldId id="387" r:id="rId26"/>
    <p:sldId id="388" r:id="rId27"/>
    <p:sldId id="389" r:id="rId28"/>
    <p:sldId id="364" r:id="rId29"/>
    <p:sldId id="33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00"/>
    <a:srgbClr val="009E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93963" autoAdjust="0"/>
  </p:normalViewPr>
  <p:slideViewPr>
    <p:cSldViewPr>
      <p:cViewPr varScale="1">
        <p:scale>
          <a:sx n="104" d="100"/>
          <a:sy n="104" d="100"/>
        </p:scale>
        <p:origin x="1968" y="102"/>
      </p:cViewPr>
      <p:guideLst>
        <p:guide orient="horz" pos="2160"/>
        <p:guide pos="2880"/>
      </p:guideLst>
    </p:cSldViewPr>
  </p:slideViewPr>
  <p:outlineViewPr>
    <p:cViewPr>
      <p:scale>
        <a:sx n="33" d="100"/>
        <a:sy n="33" d="100"/>
      </p:scale>
      <p:origin x="0" y="144"/>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11/21/2023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566231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11/21/2023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933710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template can be used as a starter file for presenting training materials in a group setting.</a:t>
            </a:r>
          </a:p>
          <a:p>
            <a:endParaRPr lang="en-US" dirty="0"/>
          </a:p>
          <a:p>
            <a:pPr lvl="0"/>
            <a:r>
              <a:rPr lang="en-US" sz="1200" b="1" dirty="0"/>
              <a:t>Sections</a:t>
            </a:r>
            <a:endParaRPr lang="en-US" sz="1200" b="0" dirty="0"/>
          </a:p>
          <a:p>
            <a:pPr lvl="0"/>
            <a:r>
              <a:rPr lang="en-US" sz="1200" b="0" dirty="0"/>
              <a:t>Right-click on a slide to add sections.</a:t>
            </a:r>
            <a:r>
              <a:rPr lang="en-US" sz="1200" b="0" baseline="0" dirty="0"/>
              <a:t> Sections can help to organize your slides or facilitate collaboration between multiple authors.</a:t>
            </a:r>
            <a:endParaRPr lang="en-US" sz="1200" b="0" dirty="0"/>
          </a:p>
          <a:p>
            <a:pPr lvl="0"/>
            <a:endParaRPr lang="en-US" sz="1200" b="1" dirty="0"/>
          </a:p>
          <a:p>
            <a:pPr lvl="0"/>
            <a:r>
              <a:rPr lang="en-US" sz="1200" b="1" dirty="0"/>
              <a:t>Notes</a:t>
            </a:r>
          </a:p>
          <a:p>
            <a:pPr lvl="0"/>
            <a:r>
              <a:rPr lang="en-US" sz="1200" dirty="0"/>
              <a:t>Use the Notes section for delivery notes or to provide additional details for the audience.</a:t>
            </a:r>
            <a:r>
              <a:rPr lang="en-US" sz="1200" baseline="0" dirty="0"/>
              <a:t> View these notes in Presentation View during your presentation. </a:t>
            </a:r>
          </a:p>
          <a:p>
            <a:pPr lvl="0">
              <a:buFontTx/>
              <a:buNone/>
            </a:pPr>
            <a:r>
              <a:rPr lang="en-US" sz="1200" dirty="0"/>
              <a:t>Keep in mind the font size (important for accessibility, visibility, videotaping, and online production)</a:t>
            </a:r>
          </a:p>
          <a:p>
            <a:pPr lvl="0"/>
            <a:endParaRPr lang="en-US" sz="1200" dirty="0"/>
          </a:p>
          <a:p>
            <a:pPr lvl="0">
              <a:buFontTx/>
              <a:buNone/>
            </a:pPr>
            <a:r>
              <a:rPr lang="en-US" sz="1200" b="1" dirty="0"/>
              <a:t>Coordinated colors </a:t>
            </a:r>
          </a:p>
          <a:p>
            <a:pPr lvl="0">
              <a:buFontTx/>
              <a:buNone/>
            </a:pPr>
            <a:r>
              <a:rPr lang="en-US" sz="1200" dirty="0"/>
              <a:t>Pay particular attention to the graphs, charts, and text boxes.</a:t>
            </a:r>
            <a:r>
              <a:rPr lang="en-US" sz="1200" baseline="0" dirty="0"/>
              <a:t> </a:t>
            </a:r>
            <a:endParaRPr lang="en-US" sz="1200" dirty="0"/>
          </a:p>
          <a:p>
            <a:pPr lvl="0"/>
            <a:r>
              <a:rPr lang="en-US" sz="1200" dirty="0"/>
              <a:t>Consider that attendees will print in black and white or grayscale. Run a test print to make sure your colors work when printed in pure black and white and grayscale.</a:t>
            </a:r>
          </a:p>
          <a:p>
            <a:pPr lvl="0">
              <a:buFontTx/>
              <a:buNone/>
            </a:pPr>
            <a:endParaRPr lang="en-US" sz="1200" dirty="0"/>
          </a:p>
          <a:p>
            <a:pPr lvl="0">
              <a:buFontTx/>
              <a:buNone/>
            </a:pPr>
            <a:r>
              <a:rPr lang="en-US" sz="1200" b="1" dirty="0"/>
              <a:t>Graphics, tables, and graphs</a:t>
            </a:r>
          </a:p>
          <a:p>
            <a:pPr lvl="0"/>
            <a:r>
              <a:rPr lang="en-US" sz="1200" dirty="0"/>
              <a:t>Keep it simple: If possible, use consistent, non-distracting styles and colors.</a:t>
            </a:r>
          </a:p>
          <a:p>
            <a:pPr lvl="0"/>
            <a:r>
              <a:rPr lang="en-US" sz="1200" dirty="0"/>
              <a:t>Label all graphs and tables.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693FD4-8F83-4EF7-AC3F-0DC0388986B0}" type="slidenum">
              <a:rPr lang="en-US" smtClean="0"/>
              <a:pPr/>
              <a:t>10</a:t>
            </a:fld>
            <a:endParaRPr lang="en-US" dirty="0"/>
          </a:p>
        </p:txBody>
      </p:sp>
    </p:spTree>
    <p:extLst>
      <p:ext uri="{BB962C8B-B14F-4D97-AF65-F5344CB8AC3E}">
        <p14:creationId xmlns:p14="http://schemas.microsoft.com/office/powerpoint/2010/main" val="3309897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693FD4-8F83-4EF7-AC3F-0DC0388986B0}" type="slidenum">
              <a:rPr lang="en-US" smtClean="0"/>
              <a:pPr/>
              <a:t>12</a:t>
            </a:fld>
            <a:endParaRPr lang="en-US" dirty="0"/>
          </a:p>
        </p:txBody>
      </p:sp>
    </p:spTree>
    <p:extLst>
      <p:ext uri="{BB962C8B-B14F-4D97-AF65-F5344CB8AC3E}">
        <p14:creationId xmlns:p14="http://schemas.microsoft.com/office/powerpoint/2010/main" val="106468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693FD4-8F83-4EF7-AC3F-0DC0388986B0}" type="slidenum">
              <a:rPr lang="en-US" smtClean="0"/>
              <a:pPr/>
              <a:t>13</a:t>
            </a:fld>
            <a:endParaRPr lang="en-US" dirty="0"/>
          </a:p>
        </p:txBody>
      </p:sp>
    </p:spTree>
    <p:extLst>
      <p:ext uri="{BB962C8B-B14F-4D97-AF65-F5344CB8AC3E}">
        <p14:creationId xmlns:p14="http://schemas.microsoft.com/office/powerpoint/2010/main" val="1424144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693FD4-8F83-4EF7-AC3F-0DC0388986B0}" type="slidenum">
              <a:rPr lang="en-US" smtClean="0"/>
              <a:pPr/>
              <a:t>22</a:t>
            </a:fld>
            <a:endParaRPr lang="en-US" dirty="0"/>
          </a:p>
        </p:txBody>
      </p:sp>
    </p:spTree>
    <p:extLst>
      <p:ext uri="{BB962C8B-B14F-4D97-AF65-F5344CB8AC3E}">
        <p14:creationId xmlns:p14="http://schemas.microsoft.com/office/powerpoint/2010/main" val="2826656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7B281C-5159-4971-8228-52B9A72E9ED2}" type="datetimeFigureOut">
              <a:rPr lang="en-US" smtClean="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804350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2569171261"/>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3818535565"/>
      </p:ext>
    </p:extLst>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11/21/2023</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3536572773"/>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7B281C-5159-4971-8228-52B9A72E9ED2}" type="datetimeFigureOut">
              <a:rPr lang="en-US" smtClean="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1575187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B281C-5159-4971-8228-52B9A72E9ED2}" type="datetimeFigureOut">
              <a:rPr lang="en-US" smtClean="0"/>
              <a:pPr/>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522452674"/>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B281C-5159-4971-8228-52B9A72E9ED2}" type="datetimeFigureOut">
              <a:rPr lang="en-US" smtClean="0"/>
              <a:pPr/>
              <a:t>11/21/2023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1460466433"/>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B281C-5159-4971-8228-52B9A72E9ED2}" type="datetimeFigureOut">
              <a:rPr lang="en-US" smtClean="0"/>
              <a:pPr/>
              <a:t>11/21/2023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4286292638"/>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11/21/2023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910002568"/>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2585474313"/>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3899221746"/>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11/21/2023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186644986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650" r:id="rId14"/>
  </p:sldLayoutIdLst>
  <p:transition spd="slow">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microdaq.com/support" TargetMode="External"/><Relationship Id="rId2" Type="http://schemas.openxmlformats.org/officeDocument/2006/relationships/hyperlink" Target="http://www.microdaq.com/calibration.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0" y="5715000"/>
            <a:ext cx="9144000" cy="798576"/>
          </a:xfrm>
        </p:spPr>
        <p:txBody>
          <a:bodyPr>
            <a:normAutofit fontScale="90000"/>
          </a:bodyPr>
          <a:lstStyle/>
          <a:p>
            <a:pPr algn="ctr"/>
            <a:r>
              <a:rPr lang="en-US" sz="3600" dirty="0" err="1">
                <a:solidFill>
                  <a:srgbClr val="002060"/>
                </a:solidFill>
              </a:rPr>
              <a:t>LogTag</a:t>
            </a:r>
            <a:r>
              <a:rPr lang="en-US" sz="3600" dirty="0">
                <a:solidFill>
                  <a:srgbClr val="002060"/>
                </a:solidFill>
              </a:rPr>
              <a:t> Quick Start Guide</a:t>
            </a:r>
            <a:br>
              <a:rPr lang="en-US" sz="3600" dirty="0">
                <a:solidFill>
                  <a:srgbClr val="002060"/>
                </a:solidFill>
              </a:rPr>
            </a:br>
            <a:r>
              <a:rPr lang="en-US" sz="2200" dirty="0">
                <a:solidFill>
                  <a:srgbClr val="002060"/>
                </a:solidFill>
              </a:rPr>
              <a:t>For TRED30-16CP Loggers with SMART PROBE</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466512" y="586836"/>
            <a:ext cx="6515772" cy="1016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BD3B8B5-A016-80FA-1D92-BD15CC4B0798}"/>
              </a:ext>
            </a:extLst>
          </p:cNvPr>
          <p:cNvSpPr txBox="1"/>
          <p:nvPr/>
        </p:nvSpPr>
        <p:spPr>
          <a:xfrm>
            <a:off x="7696200" y="6513576"/>
            <a:ext cx="1295400" cy="215444"/>
          </a:xfrm>
          <a:prstGeom prst="rect">
            <a:avLst/>
          </a:prstGeom>
          <a:noFill/>
        </p:spPr>
        <p:txBody>
          <a:bodyPr wrap="square" rtlCol="0">
            <a:spAutoFit/>
          </a:bodyPr>
          <a:lstStyle/>
          <a:p>
            <a:pPr algn="r"/>
            <a:r>
              <a:rPr lang="en-US" sz="800" dirty="0"/>
              <a:t>23-1120</a:t>
            </a:r>
          </a:p>
        </p:txBody>
      </p:sp>
      <p:pic>
        <p:nvPicPr>
          <p:cNvPr id="6" name="Picture 5" descr="A device with a screen and a cable&#10;&#10;Description automatically generated">
            <a:extLst>
              <a:ext uri="{FF2B5EF4-FFF2-40B4-BE49-F238E27FC236}">
                <a16:creationId xmlns:a16="http://schemas.microsoft.com/office/drawing/2014/main" id="{387EDC6C-9FE7-8D38-B7D5-CC8B8B04083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676400" y="1953017"/>
            <a:ext cx="5456121" cy="3761983"/>
          </a:xfrm>
          <a:prstGeom prst="rect">
            <a:avLst/>
          </a:prstGeom>
        </p:spPr>
      </p:pic>
    </p:spTree>
    <p:custDataLst>
      <p:tags r:id="rId1"/>
    </p:custDataLst>
    <p:extLst>
      <p:ext uri="{BB962C8B-B14F-4D97-AF65-F5344CB8AC3E}">
        <p14:creationId xmlns:p14="http://schemas.microsoft.com/office/powerpoint/2010/main" val="122239374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4AFA98-4AE8-6E80-28CC-B241FC1D7C40}"/>
              </a:ext>
            </a:extLst>
          </p:cNvPr>
          <p:cNvPicPr>
            <a:picLocks noChangeAspect="1"/>
          </p:cNvPicPr>
          <p:nvPr/>
        </p:nvPicPr>
        <p:blipFill rotWithShape="1">
          <a:blip r:embed="rId3"/>
          <a:srcRect b="74404"/>
          <a:stretch/>
        </p:blipFill>
        <p:spPr>
          <a:xfrm>
            <a:off x="571500" y="1309107"/>
            <a:ext cx="8001000" cy="1548240"/>
          </a:xfrm>
          <a:prstGeom prst="rect">
            <a:avLst/>
          </a:prstGeom>
        </p:spPr>
      </p:pic>
      <p:pic>
        <p:nvPicPr>
          <p:cNvPr id="14" name="Picture 13">
            <a:extLst>
              <a:ext uri="{FF2B5EF4-FFF2-40B4-BE49-F238E27FC236}">
                <a16:creationId xmlns:a16="http://schemas.microsoft.com/office/drawing/2014/main" id="{2839C8D1-F64B-0FE4-BD98-7A90BE36040A}"/>
              </a:ext>
            </a:extLst>
          </p:cNvPr>
          <p:cNvPicPr>
            <a:picLocks noChangeAspect="1"/>
          </p:cNvPicPr>
          <p:nvPr/>
        </p:nvPicPr>
        <p:blipFill rotWithShape="1">
          <a:blip r:embed="rId4"/>
          <a:srcRect l="18431" t="26680" r="62242" b="51440"/>
          <a:stretch/>
        </p:blipFill>
        <p:spPr>
          <a:xfrm>
            <a:off x="1752600" y="4343400"/>
            <a:ext cx="5743574" cy="1828800"/>
          </a:xfrm>
          <a:prstGeom prst="rect">
            <a:avLst/>
          </a:prstGeom>
        </p:spPr>
      </p:pic>
      <p:sp>
        <p:nvSpPr>
          <p:cNvPr id="2" name="Title 1"/>
          <p:cNvSpPr>
            <a:spLocks noGrp="1"/>
          </p:cNvSpPr>
          <p:nvPr>
            <p:ph type="title"/>
          </p:nvPr>
        </p:nvSpPr>
        <p:spPr/>
        <p:txBody>
          <a:bodyPr anchor="t">
            <a:normAutofit/>
          </a:bodyPr>
          <a:lstStyle/>
          <a:p>
            <a:r>
              <a:rPr lang="en-US" sz="3600" dirty="0"/>
              <a:t>Configuring the Logger </a:t>
            </a:r>
          </a:p>
        </p:txBody>
      </p:sp>
      <p:sp>
        <p:nvSpPr>
          <p:cNvPr id="3" name="Content Placeholder 2"/>
          <p:cNvSpPr>
            <a:spLocks noGrp="1"/>
          </p:cNvSpPr>
          <p:nvPr>
            <p:ph idx="1"/>
          </p:nvPr>
        </p:nvSpPr>
        <p:spPr>
          <a:xfrm>
            <a:off x="457200" y="3043793"/>
            <a:ext cx="8305800" cy="3082369"/>
          </a:xfrm>
        </p:spPr>
        <p:txBody>
          <a:bodyPr>
            <a:normAutofit/>
          </a:bodyPr>
          <a:lstStyle/>
          <a:p>
            <a:r>
              <a:rPr lang="en-US" sz="1600" b="1" dirty="0"/>
              <a:t>Description</a:t>
            </a:r>
            <a:r>
              <a:rPr lang="en-US" sz="1600" dirty="0"/>
              <a:t>: Give each logger a unique name for easy identification </a:t>
            </a:r>
          </a:p>
          <a:p>
            <a:r>
              <a:rPr lang="en-US" sz="1600" dirty="0"/>
              <a:t>We do not recommend selecting the password options, leave the check boxes blank</a:t>
            </a:r>
          </a:p>
          <a:p>
            <a:r>
              <a:rPr lang="en-US" sz="1600" dirty="0"/>
              <a:t>Make sure “</a:t>
            </a:r>
            <a:r>
              <a:rPr lang="en-US" sz="1600" b="1" dirty="0"/>
              <a:t>Push button start</a:t>
            </a:r>
            <a:r>
              <a:rPr lang="en-US" sz="1600" dirty="0"/>
              <a:t>” appears below Logging Parameters</a:t>
            </a:r>
          </a:p>
        </p:txBody>
      </p:sp>
      <p:sp>
        <p:nvSpPr>
          <p:cNvPr id="9" name="Oval 8"/>
          <p:cNvSpPr/>
          <p:nvPr/>
        </p:nvSpPr>
        <p:spPr>
          <a:xfrm>
            <a:off x="3715265" y="2057400"/>
            <a:ext cx="1009135" cy="3524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a:extLst>
              <a:ext uri="{FF2B5EF4-FFF2-40B4-BE49-F238E27FC236}">
                <a16:creationId xmlns:a16="http://schemas.microsoft.com/office/drawing/2014/main" id="{882219D7-1BF0-A204-823F-B5521D41DD75}"/>
              </a:ext>
            </a:extLst>
          </p:cNvPr>
          <p:cNvSpPr/>
          <p:nvPr/>
        </p:nvSpPr>
        <p:spPr>
          <a:xfrm>
            <a:off x="816599" y="4584977"/>
            <a:ext cx="826008" cy="2423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14842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2D7414-5052-61C6-7651-DE63D4920A9E}"/>
              </a:ext>
            </a:extLst>
          </p:cNvPr>
          <p:cNvPicPr>
            <a:picLocks noChangeAspect="1"/>
          </p:cNvPicPr>
          <p:nvPr/>
        </p:nvPicPr>
        <p:blipFill rotWithShape="1">
          <a:blip r:embed="rId2"/>
          <a:srcRect l="18406" t="27066" r="62234" b="51708"/>
          <a:stretch/>
        </p:blipFill>
        <p:spPr>
          <a:xfrm>
            <a:off x="1406236" y="1295400"/>
            <a:ext cx="6213764" cy="1916108"/>
          </a:xfrm>
          <a:prstGeom prst="rect">
            <a:avLst/>
          </a:prstGeom>
        </p:spPr>
      </p:pic>
      <p:sp>
        <p:nvSpPr>
          <p:cNvPr id="2" name="Title 1"/>
          <p:cNvSpPr>
            <a:spLocks noGrp="1"/>
          </p:cNvSpPr>
          <p:nvPr>
            <p:ph type="title"/>
          </p:nvPr>
        </p:nvSpPr>
        <p:spPr/>
        <p:txBody>
          <a:bodyPr anchor="t">
            <a:normAutofit/>
          </a:bodyPr>
          <a:lstStyle/>
          <a:p>
            <a:r>
              <a:rPr lang="en-US" sz="3600" dirty="0"/>
              <a:t>Configuring the Logger </a:t>
            </a:r>
          </a:p>
        </p:txBody>
      </p:sp>
      <p:sp>
        <p:nvSpPr>
          <p:cNvPr id="3" name="Content Placeholder 2"/>
          <p:cNvSpPr>
            <a:spLocks noGrp="1"/>
          </p:cNvSpPr>
          <p:nvPr>
            <p:ph idx="1"/>
          </p:nvPr>
        </p:nvSpPr>
        <p:spPr>
          <a:xfrm>
            <a:off x="457200" y="3513020"/>
            <a:ext cx="8229600" cy="2963980"/>
          </a:xfrm>
        </p:spPr>
        <p:txBody>
          <a:bodyPr>
            <a:normAutofit/>
          </a:bodyPr>
          <a:lstStyle/>
          <a:p>
            <a:r>
              <a:rPr lang="en-US" sz="1600" dirty="0"/>
              <a:t>“</a:t>
            </a:r>
            <a:r>
              <a:rPr lang="en-US" sz="1600" b="1" dirty="0"/>
              <a:t>Record readings so that</a:t>
            </a:r>
            <a:r>
              <a:rPr lang="en-US" sz="1600" dirty="0"/>
              <a:t>” should be selected </a:t>
            </a:r>
          </a:p>
          <a:p>
            <a:r>
              <a:rPr lang="en-US" sz="1600" dirty="0"/>
              <a:t>The number of days the device will record for is based on the maximum storage capacity of the device and the recording rate. The faster you record, the faster it will fill up. Once it is full it will stop recording. </a:t>
            </a:r>
          </a:p>
          <a:p>
            <a:r>
              <a:rPr lang="en-US" sz="1600" dirty="0"/>
              <a:t>Set “</a:t>
            </a:r>
            <a:r>
              <a:rPr lang="en-US" sz="1600" b="1" dirty="0"/>
              <a:t>Record a reading every</a:t>
            </a:r>
            <a:r>
              <a:rPr lang="en-US" sz="1600" dirty="0"/>
              <a:t>” to your desired sample rate </a:t>
            </a:r>
          </a:p>
          <a:p>
            <a:r>
              <a:rPr lang="en-US" sz="1600" i="1" dirty="0"/>
              <a:t>Optional</a:t>
            </a:r>
            <a:r>
              <a:rPr lang="en-US" sz="1600" b="1" dirty="0"/>
              <a:t> </a:t>
            </a:r>
            <a:r>
              <a:rPr lang="en-US" sz="1600" dirty="0"/>
              <a:t>- Set “</a:t>
            </a:r>
            <a:r>
              <a:rPr lang="en-US" sz="1600" b="1" dirty="0"/>
              <a:t>Begin recording after a delay of</a:t>
            </a:r>
            <a:r>
              <a:rPr lang="en-US" sz="1600" dirty="0"/>
              <a:t>” to desired minutes</a:t>
            </a:r>
          </a:p>
          <a:p>
            <a:pPr lvl="1"/>
            <a:r>
              <a:rPr lang="en-US" sz="1600" u="sng" dirty="0"/>
              <a:t>This feature creates a delay from the time you start the logger to the time it starts recording.  This will allow you time to plug in the sensor cable before the logger starts recording data.  Please check with your local VFC/DOH Office to see if this feature is approved for your state. </a:t>
            </a:r>
          </a:p>
        </p:txBody>
      </p:sp>
      <p:sp>
        <p:nvSpPr>
          <p:cNvPr id="11" name="Right Arrow 10"/>
          <p:cNvSpPr/>
          <p:nvPr/>
        </p:nvSpPr>
        <p:spPr>
          <a:xfrm>
            <a:off x="650721" y="2119884"/>
            <a:ext cx="762000" cy="2423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4876800" y="2667000"/>
            <a:ext cx="2227118" cy="6381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8410856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B56AAE-6456-C027-9F45-F97B6BD29C96}"/>
              </a:ext>
            </a:extLst>
          </p:cNvPr>
          <p:cNvPicPr>
            <a:picLocks noChangeAspect="1"/>
          </p:cNvPicPr>
          <p:nvPr/>
        </p:nvPicPr>
        <p:blipFill rotWithShape="1">
          <a:blip r:embed="rId3"/>
          <a:srcRect l="26571" t="54678" r="2877" b="11373"/>
          <a:stretch/>
        </p:blipFill>
        <p:spPr>
          <a:xfrm>
            <a:off x="1667266" y="1280317"/>
            <a:ext cx="5867400" cy="2134510"/>
          </a:xfrm>
          <a:prstGeom prst="rect">
            <a:avLst/>
          </a:prstGeom>
        </p:spPr>
      </p:pic>
      <p:sp>
        <p:nvSpPr>
          <p:cNvPr id="2" name="Title 1"/>
          <p:cNvSpPr>
            <a:spLocks noGrp="1"/>
          </p:cNvSpPr>
          <p:nvPr>
            <p:ph type="title"/>
          </p:nvPr>
        </p:nvSpPr>
        <p:spPr/>
        <p:txBody>
          <a:bodyPr anchor="t">
            <a:normAutofit/>
          </a:bodyPr>
          <a:lstStyle/>
          <a:p>
            <a:r>
              <a:rPr lang="en-US" sz="3600" dirty="0"/>
              <a:t>Configuring the Logger </a:t>
            </a:r>
          </a:p>
        </p:txBody>
      </p:sp>
      <p:sp>
        <p:nvSpPr>
          <p:cNvPr id="3" name="Content Placeholder 2"/>
          <p:cNvSpPr>
            <a:spLocks noGrp="1"/>
          </p:cNvSpPr>
          <p:nvPr>
            <p:ph idx="1"/>
          </p:nvPr>
        </p:nvSpPr>
        <p:spPr>
          <a:xfrm>
            <a:off x="457200" y="3414828"/>
            <a:ext cx="8229600" cy="3168534"/>
          </a:xfrm>
        </p:spPr>
        <p:txBody>
          <a:bodyPr>
            <a:noAutofit/>
          </a:bodyPr>
          <a:lstStyle/>
          <a:p>
            <a:pPr marL="0" indent="0" algn="ctr">
              <a:buNone/>
            </a:pPr>
            <a:r>
              <a:rPr lang="en-US" sz="1600" u="sng" dirty="0"/>
              <a:t>Confirm the following settings*</a:t>
            </a:r>
          </a:p>
          <a:p>
            <a:r>
              <a:rPr lang="en-US" sz="1600" dirty="0"/>
              <a:t>Place a check in the box enabling the </a:t>
            </a:r>
            <a:r>
              <a:rPr lang="en-US" sz="1600" b="1" dirty="0"/>
              <a:t>Audible alarm</a:t>
            </a:r>
          </a:p>
          <a:p>
            <a:r>
              <a:rPr lang="en-US" sz="1600" dirty="0"/>
              <a:t>Make sure </a:t>
            </a:r>
            <a:r>
              <a:rPr lang="en-US" sz="1600" b="1" dirty="0"/>
              <a:t>Logger display temperature unit </a:t>
            </a:r>
            <a:r>
              <a:rPr lang="en-US" sz="1600" dirty="0"/>
              <a:t>is set correctly for you</a:t>
            </a:r>
          </a:p>
          <a:p>
            <a:r>
              <a:rPr lang="en-US" sz="1600" dirty="0"/>
              <a:t>Check the box next to “</a:t>
            </a:r>
            <a:r>
              <a:rPr lang="en-US" sz="1600" b="1" dirty="0"/>
              <a:t>Trigger alarm when readings above/equal</a:t>
            </a:r>
            <a:r>
              <a:rPr lang="en-US" sz="1600" dirty="0"/>
              <a:t>”</a:t>
            </a:r>
          </a:p>
          <a:p>
            <a:r>
              <a:rPr lang="en-US" sz="1600" dirty="0"/>
              <a:t>46.5°F (8.1°C )* is in the field for Fridge or 5.0°F (-15.0°C)* for Freezer</a:t>
            </a:r>
          </a:p>
          <a:p>
            <a:r>
              <a:rPr lang="en-US" sz="1600" dirty="0"/>
              <a:t>Check the box next to “</a:t>
            </a:r>
            <a:r>
              <a:rPr lang="en-US" sz="1600" b="1" dirty="0"/>
              <a:t>Trigger alarm when readings below/equal</a:t>
            </a:r>
            <a:r>
              <a:rPr lang="en-US" sz="1600" dirty="0"/>
              <a:t>”</a:t>
            </a:r>
          </a:p>
          <a:p>
            <a:r>
              <a:rPr lang="en-US" sz="1600" dirty="0"/>
              <a:t>35.5°F (-1.9°C)* is in the field for Fridge or -40°F (-40°C)* for Freezer</a:t>
            </a:r>
          </a:p>
          <a:p>
            <a:endParaRPr lang="en-US" sz="1600" dirty="0"/>
          </a:p>
          <a:p>
            <a:pPr marL="0" indent="0" algn="ctr">
              <a:buNone/>
            </a:pPr>
            <a:r>
              <a:rPr lang="en-US" sz="1600" b="1" dirty="0"/>
              <a:t>*All values are for example purposes only – Please confirm settings with your local DOH Representative </a:t>
            </a:r>
          </a:p>
        </p:txBody>
      </p:sp>
      <p:sp>
        <p:nvSpPr>
          <p:cNvPr id="12" name="Oval 11"/>
          <p:cNvSpPr/>
          <p:nvPr/>
        </p:nvSpPr>
        <p:spPr>
          <a:xfrm>
            <a:off x="1600200" y="1295400"/>
            <a:ext cx="609600" cy="14323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255503661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A6E34E7-9121-B295-49BA-F547386E022C}"/>
              </a:ext>
            </a:extLst>
          </p:cNvPr>
          <p:cNvPicPr>
            <a:picLocks noChangeAspect="1"/>
          </p:cNvPicPr>
          <p:nvPr/>
        </p:nvPicPr>
        <p:blipFill rotWithShape="1">
          <a:blip r:embed="rId3"/>
          <a:srcRect t="54028"/>
          <a:stretch/>
        </p:blipFill>
        <p:spPr>
          <a:xfrm>
            <a:off x="1219200" y="1238320"/>
            <a:ext cx="6540894" cy="2273311"/>
          </a:xfrm>
          <a:prstGeom prst="rect">
            <a:avLst/>
          </a:prstGeom>
        </p:spPr>
      </p:pic>
      <p:sp>
        <p:nvSpPr>
          <p:cNvPr id="7" name="Title 1">
            <a:extLst>
              <a:ext uri="{FF2B5EF4-FFF2-40B4-BE49-F238E27FC236}">
                <a16:creationId xmlns:a16="http://schemas.microsoft.com/office/drawing/2014/main" id="{70C4DB39-8E74-9972-4997-3DFFF1609836}"/>
              </a:ext>
            </a:extLst>
          </p:cNvPr>
          <p:cNvSpPr>
            <a:spLocks noGrp="1"/>
          </p:cNvSpPr>
          <p:nvPr>
            <p:ph type="title"/>
          </p:nvPr>
        </p:nvSpPr>
        <p:spPr/>
        <p:txBody>
          <a:bodyPr anchor="t">
            <a:normAutofit/>
          </a:bodyPr>
          <a:lstStyle/>
          <a:p>
            <a:r>
              <a:rPr lang="en-US" sz="3600" dirty="0"/>
              <a:t>Configuring the Logger </a:t>
            </a:r>
          </a:p>
        </p:txBody>
      </p:sp>
      <p:sp>
        <p:nvSpPr>
          <p:cNvPr id="3" name="Content Placeholder 2"/>
          <p:cNvSpPr>
            <a:spLocks noGrp="1"/>
          </p:cNvSpPr>
          <p:nvPr>
            <p:ph idx="1"/>
          </p:nvPr>
        </p:nvSpPr>
        <p:spPr>
          <a:xfrm>
            <a:off x="428625" y="3733800"/>
            <a:ext cx="8229600" cy="2849562"/>
          </a:xfrm>
        </p:spPr>
        <p:txBody>
          <a:bodyPr>
            <a:normAutofit/>
          </a:bodyPr>
          <a:lstStyle/>
          <a:p>
            <a:pPr marL="0" indent="0">
              <a:buNone/>
            </a:pPr>
            <a:r>
              <a:rPr lang="en-US" sz="1600" dirty="0"/>
              <a:t>Click “</a:t>
            </a:r>
            <a:r>
              <a:rPr lang="en-US" sz="1600" b="1" dirty="0"/>
              <a:t>Advanced Settings</a:t>
            </a:r>
            <a:r>
              <a:rPr lang="en-US" sz="1600" dirty="0"/>
              <a:t>” tab and select the following options*</a:t>
            </a:r>
          </a:p>
          <a:p>
            <a:r>
              <a:rPr lang="en-US" sz="1600" dirty="0"/>
              <a:t>Box is checked for “Alarm remains on even if readings return to non-violation range”</a:t>
            </a:r>
          </a:p>
          <a:p>
            <a:r>
              <a:rPr lang="en-US" sz="1600" dirty="0"/>
              <a:t>Box is checked for “Allow logging to stop with STOP button”</a:t>
            </a:r>
          </a:p>
          <a:p>
            <a:r>
              <a:rPr lang="en-US" sz="1600" dirty="0"/>
              <a:t>All other boxes should remain blank</a:t>
            </a:r>
            <a:br>
              <a:rPr lang="en-US" sz="1600" u="sng" dirty="0"/>
            </a:br>
            <a:endParaRPr lang="en-US" sz="1600" u="sng" dirty="0"/>
          </a:p>
          <a:p>
            <a:pPr marL="0" indent="0" algn="ctr">
              <a:buNone/>
            </a:pPr>
            <a:r>
              <a:rPr lang="en-US" sz="1600" b="1" dirty="0"/>
              <a:t>*Always confirm settings with VFC/DOH Office</a:t>
            </a:r>
          </a:p>
        </p:txBody>
      </p:sp>
      <p:sp>
        <p:nvSpPr>
          <p:cNvPr id="5" name="Oval 4">
            <a:extLst>
              <a:ext uri="{FF2B5EF4-FFF2-40B4-BE49-F238E27FC236}">
                <a16:creationId xmlns:a16="http://schemas.microsoft.com/office/drawing/2014/main" id="{B57BD4BC-4F49-8465-96B7-399237A541A4}"/>
              </a:ext>
            </a:extLst>
          </p:cNvPr>
          <p:cNvSpPr/>
          <p:nvPr/>
        </p:nvSpPr>
        <p:spPr>
          <a:xfrm>
            <a:off x="3581400" y="2560638"/>
            <a:ext cx="990600" cy="4111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021242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7C3F58E-8618-844F-D556-373536A47B96}"/>
              </a:ext>
            </a:extLst>
          </p:cNvPr>
          <p:cNvPicPr>
            <a:picLocks noChangeAspect="1"/>
          </p:cNvPicPr>
          <p:nvPr/>
        </p:nvPicPr>
        <p:blipFill rotWithShape="1">
          <a:blip r:embed="rId2"/>
          <a:srcRect t="53636"/>
          <a:stretch/>
        </p:blipFill>
        <p:spPr>
          <a:xfrm>
            <a:off x="1219200" y="1219200"/>
            <a:ext cx="6540894" cy="2292709"/>
          </a:xfrm>
          <a:prstGeom prst="rect">
            <a:avLst/>
          </a:prstGeom>
        </p:spPr>
      </p:pic>
      <p:sp>
        <p:nvSpPr>
          <p:cNvPr id="4" name="Title 1">
            <a:extLst>
              <a:ext uri="{FF2B5EF4-FFF2-40B4-BE49-F238E27FC236}">
                <a16:creationId xmlns:a16="http://schemas.microsoft.com/office/drawing/2014/main" id="{D9330111-13C9-8717-6C34-6FB6152F3109}"/>
              </a:ext>
            </a:extLst>
          </p:cNvPr>
          <p:cNvSpPr>
            <a:spLocks noGrp="1"/>
          </p:cNvSpPr>
          <p:nvPr>
            <p:ph type="title"/>
          </p:nvPr>
        </p:nvSpPr>
        <p:spPr>
          <a:xfrm>
            <a:off x="457200" y="274638"/>
            <a:ext cx="8229600" cy="1143000"/>
          </a:xfrm>
        </p:spPr>
        <p:txBody>
          <a:bodyPr anchor="t">
            <a:normAutofit/>
          </a:bodyPr>
          <a:lstStyle/>
          <a:p>
            <a:r>
              <a:rPr lang="en-US" sz="3600" dirty="0"/>
              <a:t>Configuring the Logger </a:t>
            </a:r>
          </a:p>
        </p:txBody>
      </p:sp>
      <p:sp>
        <p:nvSpPr>
          <p:cNvPr id="8" name="Oval 7">
            <a:extLst>
              <a:ext uri="{FF2B5EF4-FFF2-40B4-BE49-F238E27FC236}">
                <a16:creationId xmlns:a16="http://schemas.microsoft.com/office/drawing/2014/main" id="{31466007-4BF4-2974-763C-5B27C588A421}"/>
              </a:ext>
            </a:extLst>
          </p:cNvPr>
          <p:cNvSpPr/>
          <p:nvPr/>
        </p:nvSpPr>
        <p:spPr>
          <a:xfrm>
            <a:off x="4419600" y="2590800"/>
            <a:ext cx="990600" cy="4111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C9E91DFF-13EE-4A68-E4D7-6C6445D0DE50}"/>
              </a:ext>
            </a:extLst>
          </p:cNvPr>
          <p:cNvSpPr>
            <a:spLocks noGrp="1"/>
          </p:cNvSpPr>
          <p:nvPr>
            <p:ph idx="1"/>
          </p:nvPr>
        </p:nvSpPr>
        <p:spPr>
          <a:xfrm>
            <a:off x="428625" y="3733800"/>
            <a:ext cx="8229600" cy="2849562"/>
          </a:xfrm>
        </p:spPr>
        <p:txBody>
          <a:bodyPr>
            <a:normAutofit/>
          </a:bodyPr>
          <a:lstStyle/>
          <a:p>
            <a:pPr marL="0" indent="0">
              <a:buNone/>
            </a:pPr>
            <a:r>
              <a:rPr lang="en-US" sz="1600" dirty="0"/>
              <a:t>Click “</a:t>
            </a:r>
            <a:r>
              <a:rPr lang="en-US" sz="1600" b="1" dirty="0"/>
              <a:t>Additional Features</a:t>
            </a:r>
            <a:r>
              <a:rPr lang="en-US" sz="1600" dirty="0"/>
              <a:t>” tab and select the following options*</a:t>
            </a:r>
          </a:p>
          <a:p>
            <a:r>
              <a:rPr lang="en-US" sz="1600" dirty="0"/>
              <a:t>Box is checked for additional display text and “Show total summary days collected” is selected</a:t>
            </a:r>
          </a:p>
          <a:p>
            <a:r>
              <a:rPr lang="en-US" sz="1600" dirty="0"/>
              <a:t>Circle is selected for “Enable Smart Probe”</a:t>
            </a:r>
          </a:p>
          <a:p>
            <a:r>
              <a:rPr lang="en-US" sz="1600" dirty="0"/>
              <a:t>All other boxes should remain blank</a:t>
            </a:r>
          </a:p>
          <a:p>
            <a:r>
              <a:rPr lang="en-US" sz="1600" dirty="0"/>
              <a:t>Once settings are complete click the “</a:t>
            </a:r>
            <a:r>
              <a:rPr lang="en-US" sz="1600" b="1" dirty="0"/>
              <a:t>Configure</a:t>
            </a:r>
            <a:r>
              <a:rPr lang="en-US" sz="1600" dirty="0"/>
              <a:t>” button</a:t>
            </a:r>
            <a:br>
              <a:rPr lang="en-US" sz="1600" u="sng" dirty="0"/>
            </a:br>
            <a:endParaRPr lang="en-US" sz="1600" u="sng" dirty="0"/>
          </a:p>
          <a:p>
            <a:pPr marL="0" indent="0" algn="ctr">
              <a:buNone/>
            </a:pPr>
            <a:r>
              <a:rPr lang="en-US" sz="1600" b="1" dirty="0"/>
              <a:t>*Always confirm settings with VFC/DOH Office</a:t>
            </a:r>
          </a:p>
        </p:txBody>
      </p:sp>
      <p:sp>
        <p:nvSpPr>
          <p:cNvPr id="15" name="Right Arrow 7">
            <a:extLst>
              <a:ext uri="{FF2B5EF4-FFF2-40B4-BE49-F238E27FC236}">
                <a16:creationId xmlns:a16="http://schemas.microsoft.com/office/drawing/2014/main" id="{3F017637-44D2-22DE-DBF4-3532D7B0EE18}"/>
              </a:ext>
            </a:extLst>
          </p:cNvPr>
          <p:cNvSpPr/>
          <p:nvPr/>
        </p:nvSpPr>
        <p:spPr>
          <a:xfrm rot="10800000">
            <a:off x="4296315" y="3048000"/>
            <a:ext cx="618585"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rrow: Right 1">
            <a:extLst>
              <a:ext uri="{FF2B5EF4-FFF2-40B4-BE49-F238E27FC236}">
                <a16:creationId xmlns:a16="http://schemas.microsoft.com/office/drawing/2014/main" id="{249BA503-BC39-508C-0E75-83E8E30B720E}"/>
              </a:ext>
            </a:extLst>
          </p:cNvPr>
          <p:cNvSpPr/>
          <p:nvPr/>
        </p:nvSpPr>
        <p:spPr>
          <a:xfrm>
            <a:off x="2362200" y="2398311"/>
            <a:ext cx="667441" cy="19248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00"/>
              </a:solidFill>
            </a:endParaRPr>
          </a:p>
        </p:txBody>
      </p:sp>
      <p:sp>
        <p:nvSpPr>
          <p:cNvPr id="3" name="Arrow: Left 2">
            <a:extLst>
              <a:ext uri="{FF2B5EF4-FFF2-40B4-BE49-F238E27FC236}">
                <a16:creationId xmlns:a16="http://schemas.microsoft.com/office/drawing/2014/main" id="{2D9D9ED2-C1BF-A936-AD92-6198F6B76136}"/>
              </a:ext>
            </a:extLst>
          </p:cNvPr>
          <p:cNvSpPr/>
          <p:nvPr/>
        </p:nvSpPr>
        <p:spPr>
          <a:xfrm>
            <a:off x="6934200" y="1679374"/>
            <a:ext cx="6858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60940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E8E8C2-D891-4D35-EC0D-8C91B50F5DF9}"/>
              </a:ext>
            </a:extLst>
          </p:cNvPr>
          <p:cNvSpPr>
            <a:spLocks noGrp="1"/>
          </p:cNvSpPr>
          <p:nvPr>
            <p:ph type="title"/>
          </p:nvPr>
        </p:nvSpPr>
        <p:spPr/>
        <p:txBody>
          <a:bodyPr anchor="t">
            <a:normAutofit/>
          </a:bodyPr>
          <a:lstStyle/>
          <a:p>
            <a:r>
              <a:rPr lang="en-US" sz="3600" dirty="0"/>
              <a:t>Configuring the Logger</a:t>
            </a:r>
          </a:p>
        </p:txBody>
      </p:sp>
      <p:sp>
        <p:nvSpPr>
          <p:cNvPr id="3" name="Content Placeholder 2"/>
          <p:cNvSpPr>
            <a:spLocks noGrp="1"/>
          </p:cNvSpPr>
          <p:nvPr>
            <p:ph idx="1"/>
          </p:nvPr>
        </p:nvSpPr>
        <p:spPr>
          <a:xfrm>
            <a:off x="428625" y="1766316"/>
            <a:ext cx="8229600" cy="4740847"/>
          </a:xfrm>
        </p:spPr>
        <p:txBody>
          <a:bodyPr>
            <a:normAutofit/>
          </a:bodyPr>
          <a:lstStyle/>
          <a:p>
            <a:endParaRPr lang="en-US" dirty="0"/>
          </a:p>
          <a:p>
            <a:endParaRPr lang="en-US" dirty="0"/>
          </a:p>
          <a:p>
            <a:endParaRPr lang="en-US" dirty="0"/>
          </a:p>
          <a:p>
            <a:pPr marL="0" indent="0">
              <a:buNone/>
            </a:pPr>
            <a:endParaRPr lang="en-US" dirty="0"/>
          </a:p>
          <a:p>
            <a:pPr marL="0" indent="0">
              <a:buNone/>
            </a:pPr>
            <a:endParaRPr lang="en-US" sz="2000" dirty="0"/>
          </a:p>
          <a:p>
            <a:endParaRPr lang="en-US" sz="2000" dirty="0"/>
          </a:p>
        </p:txBody>
      </p:sp>
      <p:sp>
        <p:nvSpPr>
          <p:cNvPr id="2" name="TextBox 1">
            <a:extLst>
              <a:ext uri="{FF2B5EF4-FFF2-40B4-BE49-F238E27FC236}">
                <a16:creationId xmlns:a16="http://schemas.microsoft.com/office/drawing/2014/main" id="{30CE2E75-5E5F-17A8-447F-96DBA543A16E}"/>
              </a:ext>
            </a:extLst>
          </p:cNvPr>
          <p:cNvSpPr txBox="1"/>
          <p:nvPr/>
        </p:nvSpPr>
        <p:spPr>
          <a:xfrm>
            <a:off x="428625" y="5334000"/>
            <a:ext cx="8229600" cy="1077218"/>
          </a:xfrm>
          <a:prstGeom prst="rect">
            <a:avLst/>
          </a:prstGeom>
          <a:noFill/>
        </p:spPr>
        <p:txBody>
          <a:bodyPr wrap="square" rtlCol="0">
            <a:spAutoFit/>
          </a:bodyPr>
          <a:lstStyle/>
          <a:p>
            <a:pPr marL="342900" indent="-342900">
              <a:buFont typeface="Arial" panose="020B0604020202020204" pitchFamily="34" charset="0"/>
              <a:buChar char="•"/>
            </a:pPr>
            <a:r>
              <a:rPr lang="en-US" sz="1600" dirty="0"/>
              <a:t>When you have three green checkmarks, and the status bar shows “Configured” the logger can be removed from docking station</a:t>
            </a:r>
          </a:p>
          <a:p>
            <a:pPr marL="342900" indent="-342900">
              <a:buFont typeface="Arial" panose="020B0604020202020204" pitchFamily="34" charset="0"/>
              <a:buChar char="•"/>
            </a:pPr>
            <a:r>
              <a:rPr lang="en-US" sz="1600" dirty="0"/>
              <a:t>If you don’t have any other loggers to set up, click “</a:t>
            </a:r>
            <a:r>
              <a:rPr lang="en-US" sz="1600" b="1" dirty="0"/>
              <a:t>Close</a:t>
            </a:r>
            <a:r>
              <a:rPr lang="en-US" sz="1600" dirty="0"/>
              <a:t>” or if you have another logger to configure insert it in the docking station and click “</a:t>
            </a:r>
            <a:r>
              <a:rPr lang="en-US" sz="1600" b="1" dirty="0"/>
              <a:t>Restart Wizard</a:t>
            </a:r>
            <a:r>
              <a:rPr lang="en-US" sz="1600" dirty="0"/>
              <a:t>”</a:t>
            </a:r>
          </a:p>
        </p:txBody>
      </p:sp>
      <p:pic>
        <p:nvPicPr>
          <p:cNvPr id="4" name="Picture 3">
            <a:extLst>
              <a:ext uri="{FF2B5EF4-FFF2-40B4-BE49-F238E27FC236}">
                <a16:creationId xmlns:a16="http://schemas.microsoft.com/office/drawing/2014/main" id="{62D1EFC3-170B-8BD2-1DFC-1D3D283DC252}"/>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 t="-1" r="-844"/>
          <a:stretch/>
        </p:blipFill>
        <p:spPr>
          <a:xfrm>
            <a:off x="1783710" y="1295400"/>
            <a:ext cx="5576580" cy="3806315"/>
          </a:xfrm>
          <a:prstGeom prst="rect">
            <a:avLst/>
          </a:prstGeom>
        </p:spPr>
      </p:pic>
      <p:sp>
        <p:nvSpPr>
          <p:cNvPr id="5" name="Right Arrow 7">
            <a:extLst>
              <a:ext uri="{FF2B5EF4-FFF2-40B4-BE49-F238E27FC236}">
                <a16:creationId xmlns:a16="http://schemas.microsoft.com/office/drawing/2014/main" id="{B621C9DC-2834-D16A-C406-336FD996E71B}"/>
              </a:ext>
            </a:extLst>
          </p:cNvPr>
          <p:cNvSpPr/>
          <p:nvPr/>
        </p:nvSpPr>
        <p:spPr>
          <a:xfrm rot="16200000">
            <a:off x="2167207" y="3157808"/>
            <a:ext cx="618585"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7278046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rotWithShape="1">
          <a:blip r:embed="rId2" cstate="email">
            <a:extLst>
              <a:ext uri="{28A0092B-C50C-407E-A947-70E740481C1C}">
                <a14:useLocalDpi xmlns:a14="http://schemas.microsoft.com/office/drawing/2010/main" val="0"/>
              </a:ext>
            </a:extLst>
          </a:blip>
          <a:srcRect/>
          <a:stretch/>
        </p:blipFill>
        <p:spPr>
          <a:xfrm>
            <a:off x="2922319" y="4055463"/>
            <a:ext cx="3375561" cy="2250374"/>
          </a:xfrm>
        </p:spPr>
      </p:pic>
      <p:sp>
        <p:nvSpPr>
          <p:cNvPr id="4" name="Text Placeholder 3"/>
          <p:cNvSpPr>
            <a:spLocks noGrp="1"/>
          </p:cNvSpPr>
          <p:nvPr>
            <p:ph type="body" sz="half" idx="2"/>
          </p:nvPr>
        </p:nvSpPr>
        <p:spPr>
          <a:xfrm>
            <a:off x="762000" y="1219200"/>
            <a:ext cx="7696200" cy="2778826"/>
          </a:xfrm>
        </p:spPr>
        <p:txBody>
          <a:bodyPr>
            <a:normAutofit/>
          </a:bodyPr>
          <a:lstStyle/>
          <a:p>
            <a:r>
              <a:rPr lang="en-US" sz="1600" dirty="0"/>
              <a:t>You can now bring the logger back to its proper location, place it into the wall mount bracket, and carefully reattach the probe</a:t>
            </a:r>
            <a:endParaRPr lang="en-US" sz="1600" b="1" dirty="0">
              <a:solidFill>
                <a:srgbClr val="FF0000"/>
              </a:solidFill>
            </a:endParaRPr>
          </a:p>
          <a:p>
            <a:pPr marL="285750" indent="-285750">
              <a:buFont typeface="Arial" panose="020B0604020202020204" pitchFamily="34" charset="0"/>
              <a:buChar char="•"/>
            </a:pPr>
            <a:r>
              <a:rPr lang="en-US" sz="1600" dirty="0"/>
              <a:t>Insert the plug end of the probe into the jack on logger.  You should hear the plug “Click” into place</a:t>
            </a:r>
          </a:p>
          <a:p>
            <a:pPr marL="285750" indent="-285750">
              <a:buFont typeface="Arial" panose="020B0604020202020204" pitchFamily="34" charset="0"/>
              <a:buChar char="•"/>
            </a:pPr>
            <a:r>
              <a:rPr lang="en-US" sz="1600" dirty="0"/>
              <a:t>Care must be taken not to damage the probe tip.  Inserting the probe into the logger at an angle will damage it </a:t>
            </a:r>
          </a:p>
          <a:p>
            <a:pPr marL="285750" indent="-285750">
              <a:buFont typeface="Arial" panose="020B0604020202020204" pitchFamily="34" charset="0"/>
              <a:buChar char="•"/>
            </a:pPr>
            <a:r>
              <a:rPr lang="en-US" sz="1600" b="1" dirty="0">
                <a:solidFill>
                  <a:srgbClr val="FF0000"/>
                </a:solidFill>
              </a:rPr>
              <a:t>Important! – Make sure you are plugging the proper probe into the correct logger.  Failure to do this will cause the logger to go into an alarm state.</a:t>
            </a:r>
            <a:endParaRPr lang="en-US" sz="1600" dirty="0"/>
          </a:p>
        </p:txBody>
      </p:sp>
      <p:sp>
        <p:nvSpPr>
          <p:cNvPr id="10" name="Title 1">
            <a:extLst>
              <a:ext uri="{FF2B5EF4-FFF2-40B4-BE49-F238E27FC236}">
                <a16:creationId xmlns:a16="http://schemas.microsoft.com/office/drawing/2014/main" id="{8998944C-BE07-D56B-405C-AC7E5689339E}"/>
              </a:ext>
            </a:extLst>
          </p:cNvPr>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US" sz="3600" b="0" dirty="0"/>
              <a:t>Attach Probe to Logger</a:t>
            </a:r>
          </a:p>
        </p:txBody>
      </p:sp>
    </p:spTree>
    <p:extLst>
      <p:ext uri="{BB962C8B-B14F-4D97-AF65-F5344CB8AC3E}">
        <p14:creationId xmlns:p14="http://schemas.microsoft.com/office/powerpoint/2010/main" val="164086873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dirty="0"/>
              <a:t>Starting the Logger</a:t>
            </a:r>
          </a:p>
        </p:txBody>
      </p:sp>
      <p:sp>
        <p:nvSpPr>
          <p:cNvPr id="3" name="Content Placeholder 2"/>
          <p:cNvSpPr>
            <a:spLocks noGrp="1"/>
          </p:cNvSpPr>
          <p:nvPr>
            <p:ph idx="1"/>
          </p:nvPr>
        </p:nvSpPr>
        <p:spPr>
          <a:xfrm>
            <a:off x="457200" y="1143000"/>
            <a:ext cx="8229600" cy="4983164"/>
          </a:xfrm>
        </p:spPr>
        <p:txBody>
          <a:bodyPr>
            <a:normAutofit/>
          </a:bodyPr>
          <a:lstStyle/>
          <a:p>
            <a:pPr marL="0" lvl="0" indent="0">
              <a:buNone/>
            </a:pPr>
            <a:r>
              <a:rPr lang="en-US" sz="1600" b="1" dirty="0"/>
              <a:t>It is recommended that you read through the next few slides before attempting to start your logger.  Once done please go through them again while you follow along with your logger.</a:t>
            </a:r>
          </a:p>
          <a:p>
            <a:pPr marL="457200" lvl="0" indent="-457200">
              <a:buFont typeface="+mj-lt"/>
              <a:buAutoNum type="arabicPeriod"/>
            </a:pPr>
            <a:r>
              <a:rPr lang="en-US" sz="1600" dirty="0"/>
              <a:t>Confirm that “Ready” is displayed on the LCD Screen</a:t>
            </a:r>
          </a:p>
          <a:p>
            <a:pPr marL="457200" lvl="0" indent="-457200">
              <a:buFont typeface="+mj-lt"/>
              <a:buAutoNum type="arabicPeriod"/>
            </a:pPr>
            <a:r>
              <a:rPr lang="en-US" sz="1600" dirty="0"/>
              <a:t>Press and hold the start button and observe that the “STARTING” starts flashing – Continue to hold button down, as soon as “STARTING” stops flashing and stays on the screen immediately release the button. </a:t>
            </a:r>
          </a:p>
          <a:p>
            <a:pPr marL="457200" lvl="0" indent="-457200">
              <a:buFont typeface="+mj-lt"/>
              <a:buAutoNum type="arabicPeriod"/>
            </a:pPr>
            <a:r>
              <a:rPr lang="en-US" sz="1600" dirty="0"/>
              <a:t>If correctly started the logger will then show the current temperature and display the REC symbol – If goes back to “Ready” try again.</a:t>
            </a:r>
          </a:p>
          <a:p>
            <a:pPr marL="457200" lvl="0" indent="-457200">
              <a:buFont typeface="+mj-lt"/>
              <a:buAutoNum type="arabicPeriod"/>
            </a:pPr>
            <a:r>
              <a:rPr lang="en-US" sz="1600" dirty="0"/>
              <a:t>If a Start Delay was applied, it will be shown on this screen with a timer. Once the timer expires the display will show current temperature, time and any alarm triggers. </a:t>
            </a:r>
          </a:p>
          <a:p>
            <a:pPr marL="0" lvl="0" indent="0" algn="ctr">
              <a:buNone/>
            </a:pPr>
            <a:endParaRPr lang="en-US" sz="1600" dirty="0"/>
          </a:p>
          <a:p>
            <a:pPr marL="0" lvl="0" indent="0">
              <a:buNone/>
            </a:pPr>
            <a:r>
              <a:rPr lang="en-US" sz="1600" dirty="0"/>
              <a:t>*Time/Temp data shown below are examples only – your time/temp data may be different </a:t>
            </a:r>
          </a:p>
          <a:p>
            <a:pPr marL="457200" lvl="0" indent="-457200">
              <a:buFont typeface="+mj-lt"/>
              <a:buAutoNum type="arabicPeriod"/>
            </a:pPr>
            <a:endParaRPr lang="en-US" sz="1600" dirty="0"/>
          </a:p>
          <a:p>
            <a:pPr marL="457200" lvl="0" indent="-457200">
              <a:buFont typeface="+mj-lt"/>
              <a:buAutoNum type="arabicPeriod"/>
            </a:pPr>
            <a:endParaRPr lang="en-US" sz="1600" dirty="0"/>
          </a:p>
          <a:p>
            <a:pPr lvl="0"/>
            <a:endParaRPr lang="en-US" sz="16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1000" y="5062925"/>
            <a:ext cx="2013123" cy="1337875"/>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62284" y="5062925"/>
            <a:ext cx="1944185" cy="1335089"/>
          </a:xfrm>
          <a:prstGeom prst="rect">
            <a:avLst/>
          </a:prstGeom>
        </p:spPr>
      </p:pic>
      <p:pic>
        <p:nvPicPr>
          <p:cNvPr id="5" name="Picture 4">
            <a:extLst>
              <a:ext uri="{FF2B5EF4-FFF2-40B4-BE49-F238E27FC236}">
                <a16:creationId xmlns:a16="http://schemas.microsoft.com/office/drawing/2014/main" id="{D66BA494-DB6B-19DC-A2F2-E225F026F4B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99582" y="5062925"/>
            <a:ext cx="1996453" cy="1335089"/>
          </a:xfrm>
          <a:prstGeom prst="rect">
            <a:avLst/>
          </a:prstGeom>
        </p:spPr>
      </p:pic>
      <p:pic>
        <p:nvPicPr>
          <p:cNvPr id="8" name="Picture 7">
            <a:extLst>
              <a:ext uri="{FF2B5EF4-FFF2-40B4-BE49-F238E27FC236}">
                <a16:creationId xmlns:a16="http://schemas.microsoft.com/office/drawing/2014/main" id="{F40901E5-B481-8A82-DE6F-FDEEB53CDDD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25199" y="5062925"/>
            <a:ext cx="1996276" cy="1335089"/>
          </a:xfrm>
          <a:prstGeom prst="rect">
            <a:avLst/>
          </a:prstGeom>
        </p:spPr>
      </p:pic>
      <p:sp>
        <p:nvSpPr>
          <p:cNvPr id="4" name="TextBox 3">
            <a:extLst>
              <a:ext uri="{FF2B5EF4-FFF2-40B4-BE49-F238E27FC236}">
                <a16:creationId xmlns:a16="http://schemas.microsoft.com/office/drawing/2014/main" id="{E83AED80-F835-58B3-DB8E-6D38647D33F3}"/>
              </a:ext>
            </a:extLst>
          </p:cNvPr>
          <p:cNvSpPr txBox="1"/>
          <p:nvPr/>
        </p:nvSpPr>
        <p:spPr>
          <a:xfrm>
            <a:off x="381000" y="4726502"/>
            <a:ext cx="359394" cy="369332"/>
          </a:xfrm>
          <a:prstGeom prst="rect">
            <a:avLst/>
          </a:prstGeom>
          <a:noFill/>
        </p:spPr>
        <p:txBody>
          <a:bodyPr wrap="none" rtlCol="0">
            <a:spAutoFit/>
          </a:bodyPr>
          <a:lstStyle/>
          <a:p>
            <a:r>
              <a:rPr lang="en-US" b="1" dirty="0"/>
              <a:t>1.</a:t>
            </a:r>
          </a:p>
        </p:txBody>
      </p:sp>
      <p:sp>
        <p:nvSpPr>
          <p:cNvPr id="9" name="TextBox 8">
            <a:extLst>
              <a:ext uri="{FF2B5EF4-FFF2-40B4-BE49-F238E27FC236}">
                <a16:creationId xmlns:a16="http://schemas.microsoft.com/office/drawing/2014/main" id="{7717606A-AAF9-C04E-D512-AD5ABBBB5071}"/>
              </a:ext>
            </a:extLst>
          </p:cNvPr>
          <p:cNvSpPr txBox="1"/>
          <p:nvPr/>
        </p:nvSpPr>
        <p:spPr>
          <a:xfrm>
            <a:off x="2590800" y="4731266"/>
            <a:ext cx="362600" cy="369332"/>
          </a:xfrm>
          <a:prstGeom prst="rect">
            <a:avLst/>
          </a:prstGeom>
          <a:noFill/>
        </p:spPr>
        <p:txBody>
          <a:bodyPr wrap="none" rtlCol="0">
            <a:spAutoFit/>
          </a:bodyPr>
          <a:lstStyle/>
          <a:p>
            <a:r>
              <a:rPr lang="en-US" b="1" dirty="0"/>
              <a:t>2.</a:t>
            </a:r>
          </a:p>
        </p:txBody>
      </p:sp>
      <p:sp>
        <p:nvSpPr>
          <p:cNvPr id="10" name="TextBox 9">
            <a:extLst>
              <a:ext uri="{FF2B5EF4-FFF2-40B4-BE49-F238E27FC236}">
                <a16:creationId xmlns:a16="http://schemas.microsoft.com/office/drawing/2014/main" id="{A31D5CFE-56DA-C553-BE27-440B5E5FBDCF}"/>
              </a:ext>
            </a:extLst>
          </p:cNvPr>
          <p:cNvSpPr txBox="1"/>
          <p:nvPr/>
        </p:nvSpPr>
        <p:spPr>
          <a:xfrm>
            <a:off x="4724400" y="4731266"/>
            <a:ext cx="362600" cy="369332"/>
          </a:xfrm>
          <a:prstGeom prst="rect">
            <a:avLst/>
          </a:prstGeom>
          <a:noFill/>
        </p:spPr>
        <p:txBody>
          <a:bodyPr wrap="none" rtlCol="0">
            <a:spAutoFit/>
          </a:bodyPr>
          <a:lstStyle/>
          <a:p>
            <a:r>
              <a:rPr lang="en-US" b="1" dirty="0"/>
              <a:t>3.</a:t>
            </a:r>
          </a:p>
        </p:txBody>
      </p:sp>
      <p:sp>
        <p:nvSpPr>
          <p:cNvPr id="11" name="TextBox 10">
            <a:extLst>
              <a:ext uri="{FF2B5EF4-FFF2-40B4-BE49-F238E27FC236}">
                <a16:creationId xmlns:a16="http://schemas.microsoft.com/office/drawing/2014/main" id="{08F9CACB-E048-9B4C-A6C3-D2D4261B523F}"/>
              </a:ext>
            </a:extLst>
          </p:cNvPr>
          <p:cNvSpPr txBox="1"/>
          <p:nvPr/>
        </p:nvSpPr>
        <p:spPr>
          <a:xfrm>
            <a:off x="6891005" y="4724400"/>
            <a:ext cx="362600" cy="369332"/>
          </a:xfrm>
          <a:prstGeom prst="rect">
            <a:avLst/>
          </a:prstGeom>
          <a:noFill/>
        </p:spPr>
        <p:txBody>
          <a:bodyPr wrap="none" rtlCol="0">
            <a:spAutoFit/>
          </a:bodyPr>
          <a:lstStyle/>
          <a:p>
            <a:r>
              <a:rPr lang="en-US" b="1" dirty="0"/>
              <a:t>4.</a:t>
            </a:r>
          </a:p>
        </p:txBody>
      </p:sp>
    </p:spTree>
    <p:extLst>
      <p:ext uri="{BB962C8B-B14F-4D97-AF65-F5344CB8AC3E}">
        <p14:creationId xmlns:p14="http://schemas.microsoft.com/office/powerpoint/2010/main" val="12119540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83162"/>
          </a:xfrm>
        </p:spPr>
        <p:txBody>
          <a:bodyPr>
            <a:normAutofit/>
          </a:bodyPr>
          <a:lstStyle/>
          <a:p>
            <a:pPr marL="0" indent="0">
              <a:buNone/>
            </a:pPr>
            <a:r>
              <a:rPr lang="en-US" sz="1600" dirty="0"/>
              <a:t>During normal operation, the display shows the most recently recorded temperature.  This temperature is updated at the same rate as the logging interval.  The current time is also displayed (in 24-hour format).  A tick symbol </a:t>
            </a:r>
            <a:r>
              <a:rPr lang="en-US" sz="1600" b="1" dirty="0">
                <a:latin typeface="Wingdings" panose="05000000000000000000" pitchFamily="2" charset="2"/>
                <a:sym typeface="Wingdings"/>
              </a:rPr>
              <a:t></a:t>
            </a:r>
            <a:r>
              <a:rPr lang="en-US" sz="1600" b="1" dirty="0">
                <a:sym typeface="Wingdings"/>
              </a:rPr>
              <a:t> </a:t>
            </a:r>
            <a:r>
              <a:rPr lang="en-US" sz="1600" dirty="0">
                <a:sym typeface="Wingdings"/>
              </a:rPr>
              <a:t>is shown as long as no alarm event has occurred.  If an alarm event is registered, a cross symbol </a:t>
            </a:r>
            <a:r>
              <a:rPr lang="en-US" sz="1600" b="1" dirty="0">
                <a:sym typeface="Wingdings"/>
              </a:rPr>
              <a:t>X</a:t>
            </a:r>
            <a:r>
              <a:rPr lang="en-US" sz="1600" dirty="0">
                <a:sym typeface="Wingdings"/>
              </a:rPr>
              <a:t> is shown instead of the tick.  At the bottom of the display, you can see an alarm day summary, any days on which an alarm was recorded are highlighted.  Following are some sample display screens:</a:t>
            </a:r>
          </a:p>
          <a:p>
            <a:pPr marL="0" indent="0" algn="ctr">
              <a:buNone/>
            </a:pPr>
            <a:r>
              <a:rPr lang="en-US" sz="1600" dirty="0">
                <a:sym typeface="Wingdings"/>
              </a:rPr>
              <a:t>At 1:29 pm the display shows the following:</a:t>
            </a:r>
          </a:p>
          <a:p>
            <a:pPr marL="0" indent="0">
              <a:buNone/>
            </a:pPr>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Alarm events were recorded 7, 19, 20, &amp; 25 days ago.</a:t>
            </a:r>
          </a:p>
          <a:p>
            <a:r>
              <a:rPr lang="en-US" sz="1600" dirty="0"/>
              <a:t>The current temperature is over the upper alarm threshold, as indicated by the upper alarm marker (</a:t>
            </a:r>
            <a:r>
              <a:rPr lang="en-US" sz="1600" dirty="0">
                <a:sym typeface="Wingdings 3"/>
              </a:rPr>
              <a:t>).</a:t>
            </a:r>
          </a:p>
          <a:p>
            <a:r>
              <a:rPr lang="en-US" sz="1600" dirty="0">
                <a:sym typeface="Wingdings 3"/>
              </a:rPr>
              <a:t>The duration, however, of this temperature excursion has not yet triggered an alarm.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7575" y="3276600"/>
            <a:ext cx="2228850" cy="1495425"/>
          </a:xfrm>
          <a:prstGeom prst="rect">
            <a:avLst/>
          </a:prstGeom>
        </p:spPr>
      </p:pic>
      <p:sp>
        <p:nvSpPr>
          <p:cNvPr id="6" name="Title 5">
            <a:extLst>
              <a:ext uri="{FF2B5EF4-FFF2-40B4-BE49-F238E27FC236}">
                <a16:creationId xmlns:a16="http://schemas.microsoft.com/office/drawing/2014/main" id="{BD6655C2-374F-A49B-A3DC-9E5BE4775D34}"/>
              </a:ext>
            </a:extLst>
          </p:cNvPr>
          <p:cNvSpPr>
            <a:spLocks noGrp="1"/>
          </p:cNvSpPr>
          <p:nvPr>
            <p:ph type="title"/>
          </p:nvPr>
        </p:nvSpPr>
        <p:spPr/>
        <p:txBody>
          <a:bodyPr anchor="t">
            <a:normAutofit/>
          </a:bodyPr>
          <a:lstStyle/>
          <a:p>
            <a:r>
              <a:rPr lang="en-US" sz="3600" dirty="0"/>
              <a:t>During Recording</a:t>
            </a:r>
          </a:p>
        </p:txBody>
      </p:sp>
    </p:spTree>
    <p:extLst>
      <p:ext uri="{BB962C8B-B14F-4D97-AF65-F5344CB8AC3E}">
        <p14:creationId xmlns:p14="http://schemas.microsoft.com/office/powerpoint/2010/main" val="1350756305"/>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343400"/>
          </a:xfrm>
        </p:spPr>
        <p:txBody>
          <a:bodyPr>
            <a:normAutofit/>
          </a:bodyPr>
          <a:lstStyle/>
          <a:p>
            <a:pPr marL="0" indent="0">
              <a:buNone/>
            </a:pPr>
            <a:r>
              <a:rPr lang="en-US" sz="1600" dirty="0">
                <a:sym typeface="Wingdings"/>
              </a:rPr>
              <a:t>When an alarm is triggered, an X will appear in the top left corner of the screen and the device will begin beeping. </a:t>
            </a:r>
          </a:p>
          <a:p>
            <a:pPr marL="0" indent="0">
              <a:buNone/>
            </a:pPr>
            <a:r>
              <a:rPr lang="en-US" sz="1600" b="1" dirty="0">
                <a:sym typeface="Wingdings"/>
              </a:rPr>
              <a:t>Clearing Alarms:  </a:t>
            </a:r>
            <a:r>
              <a:rPr lang="en-US" sz="1600" dirty="0">
                <a:sym typeface="Wingdings"/>
              </a:rPr>
              <a:t> Alarms are cleared by stopping the logger, downloading the data, reviewing the excursion, and re-launching the logger using the Wizard tool (see next section View/Save Logger Data).  </a:t>
            </a:r>
          </a:p>
          <a:p>
            <a:pPr marL="0" indent="0">
              <a:buNone/>
            </a:pPr>
            <a:endParaRPr lang="en-US" sz="1800" dirty="0"/>
          </a:p>
          <a:p>
            <a:endParaRPr lang="en-US" sz="1600" dirty="0"/>
          </a:p>
          <a:p>
            <a:endParaRPr lang="en-US" sz="1600" dirty="0"/>
          </a:p>
          <a:p>
            <a:endParaRPr lang="en-US" sz="1600" dirty="0"/>
          </a:p>
          <a:p>
            <a:endParaRPr lang="en-US" sz="1600" dirty="0"/>
          </a:p>
          <a:p>
            <a:endParaRPr lang="en-US" sz="1600" dirty="0"/>
          </a:p>
          <a:p>
            <a:endParaRPr lang="en-US" sz="1600" dirty="0"/>
          </a:p>
          <a:p>
            <a:pPr marL="0" indent="0">
              <a:buNone/>
            </a:pP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2439" y="3429000"/>
            <a:ext cx="3099121" cy="2057400"/>
          </a:xfrm>
          <a:prstGeom prst="rect">
            <a:avLst/>
          </a:prstGeom>
        </p:spPr>
      </p:pic>
      <p:sp>
        <p:nvSpPr>
          <p:cNvPr id="6" name="Right Arrow 5"/>
          <p:cNvSpPr/>
          <p:nvPr/>
        </p:nvSpPr>
        <p:spPr>
          <a:xfrm>
            <a:off x="1828800" y="3553967"/>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5FDF6A69-6E28-2C73-7524-842E8740B87D}"/>
              </a:ext>
            </a:extLst>
          </p:cNvPr>
          <p:cNvSpPr>
            <a:spLocks noGrp="1"/>
          </p:cNvSpPr>
          <p:nvPr>
            <p:ph type="title"/>
          </p:nvPr>
        </p:nvSpPr>
        <p:spPr/>
        <p:txBody>
          <a:bodyPr anchor="t">
            <a:normAutofit/>
          </a:bodyPr>
          <a:lstStyle/>
          <a:p>
            <a:r>
              <a:rPr lang="en-US" sz="3600" dirty="0"/>
              <a:t>During Recording</a:t>
            </a:r>
          </a:p>
        </p:txBody>
      </p:sp>
    </p:spTree>
    <p:extLst>
      <p:ext uri="{BB962C8B-B14F-4D97-AF65-F5344CB8AC3E}">
        <p14:creationId xmlns:p14="http://schemas.microsoft.com/office/powerpoint/2010/main" val="1437241598"/>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Unpacking the Loggers</a:t>
            </a:r>
          </a:p>
        </p:txBody>
      </p:sp>
      <p:sp>
        <p:nvSpPr>
          <p:cNvPr id="4" name="Content Placeholder 3"/>
          <p:cNvSpPr>
            <a:spLocks noGrp="1"/>
          </p:cNvSpPr>
          <p:nvPr>
            <p:ph idx="1"/>
          </p:nvPr>
        </p:nvSpPr>
        <p:spPr>
          <a:xfrm>
            <a:off x="609600" y="1066800"/>
            <a:ext cx="8077200" cy="5029201"/>
          </a:xfrm>
        </p:spPr>
        <p:txBody>
          <a:bodyPr>
            <a:normAutofit/>
          </a:bodyPr>
          <a:lstStyle/>
          <a:p>
            <a:pPr marL="0" indent="0">
              <a:buNone/>
            </a:pPr>
            <a:r>
              <a:rPr lang="en-US" sz="1600" dirty="0"/>
              <a:t>Each kit has been checked by our staff to ensure it is complete and includes the following items: </a:t>
            </a:r>
          </a:p>
          <a:p>
            <a:r>
              <a:rPr lang="en-US" sz="1600" dirty="0"/>
              <a:t>TRED30-16CP Data Logger</a:t>
            </a:r>
          </a:p>
          <a:p>
            <a:r>
              <a:rPr lang="en-US" sz="1600" dirty="0"/>
              <a:t>Smart Probe w/60ml Glycol Bottle</a:t>
            </a:r>
          </a:p>
          <a:p>
            <a:r>
              <a:rPr lang="en-US" sz="1600" dirty="0"/>
              <a:t>Fridge and Freezer Label Stickers </a:t>
            </a:r>
          </a:p>
          <a:p>
            <a:r>
              <a:rPr lang="en-US" sz="1600" dirty="0"/>
              <a:t>Wall Mount Bracket (LTI-MOUNT)</a:t>
            </a:r>
          </a:p>
          <a:p>
            <a:r>
              <a:rPr lang="en-US" sz="1600" dirty="0"/>
              <a:t>Spare CR2032 Coin Cell Battery</a:t>
            </a:r>
          </a:p>
          <a:p>
            <a:r>
              <a:rPr lang="en-US" sz="1600" dirty="0"/>
              <a:t>1 piece Velcro </a:t>
            </a:r>
          </a:p>
          <a:p>
            <a:r>
              <a:rPr lang="en-US" sz="1600" dirty="0"/>
              <a:t>2 Zip Ties</a:t>
            </a:r>
          </a:p>
          <a:p>
            <a:r>
              <a:rPr lang="en-US" sz="1600" dirty="0"/>
              <a:t>Calibration Certificate</a:t>
            </a:r>
          </a:p>
          <a:p>
            <a:endParaRPr lang="en-US" sz="1600" dirty="0"/>
          </a:p>
          <a:p>
            <a:pPr marL="0" indent="0">
              <a:buNone/>
            </a:pPr>
            <a:r>
              <a:rPr lang="en-US" sz="1600" dirty="0"/>
              <a:t>If you are unable to find anything listed on the check-list, please contact us through our website or by phone at 603-746-5524</a:t>
            </a:r>
          </a:p>
          <a:p>
            <a:pPr marL="0" indent="0">
              <a:buNone/>
            </a:pPr>
            <a:endParaRPr lang="en-US" sz="1800" dirty="0"/>
          </a:p>
        </p:txBody>
      </p:sp>
    </p:spTree>
    <p:extLst>
      <p:ext uri="{BB962C8B-B14F-4D97-AF65-F5344CB8AC3E}">
        <p14:creationId xmlns:p14="http://schemas.microsoft.com/office/powerpoint/2010/main" val="1925640757"/>
      </p:ext>
    </p:extLst>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dirty="0"/>
              <a:t>View/Save Logger Data</a:t>
            </a:r>
          </a:p>
        </p:txBody>
      </p:sp>
      <p:sp>
        <p:nvSpPr>
          <p:cNvPr id="3" name="Content Placeholder 2"/>
          <p:cNvSpPr>
            <a:spLocks noGrp="1"/>
          </p:cNvSpPr>
          <p:nvPr>
            <p:ph idx="1"/>
          </p:nvPr>
        </p:nvSpPr>
        <p:spPr>
          <a:xfrm>
            <a:off x="457200" y="1371600"/>
            <a:ext cx="8382000" cy="4525963"/>
          </a:xfrm>
        </p:spPr>
        <p:txBody>
          <a:bodyPr>
            <a:normAutofit/>
          </a:bodyPr>
          <a:lstStyle/>
          <a:p>
            <a:r>
              <a:rPr lang="en-US" sz="1600" dirty="0"/>
              <a:t>Stop the recording process by pressing and holding the “Start/clear/stop” button</a:t>
            </a:r>
          </a:p>
          <a:p>
            <a:r>
              <a:rPr lang="en-US" sz="1600" dirty="0"/>
              <a:t>When “STOPPED” is no longer flashing release the button</a:t>
            </a:r>
          </a:p>
          <a:p>
            <a:r>
              <a:rPr lang="en-US" sz="1600" dirty="0"/>
              <a:t>You should see “STOPPED” on screen</a:t>
            </a:r>
          </a:p>
          <a:p>
            <a:r>
              <a:rPr lang="en-US" sz="1600" b="1" i="1" dirty="0"/>
              <a:t>It is important to confirm that the logger is stopped before unplugging the probe</a:t>
            </a:r>
          </a:p>
          <a:p>
            <a:r>
              <a:rPr lang="en-US" sz="1600" dirty="0"/>
              <a:t>Unplug probe from Logger – grasp onto </a:t>
            </a:r>
            <a:r>
              <a:rPr lang="en-US" sz="1600" b="1" dirty="0"/>
              <a:t>probe plug </a:t>
            </a:r>
            <a:r>
              <a:rPr lang="en-US" sz="1600" dirty="0"/>
              <a:t>(blue band) and pull straight out from the Logger </a:t>
            </a:r>
            <a:r>
              <a:rPr lang="en-US" sz="1600" b="1" dirty="0"/>
              <a:t>Important</a:t>
            </a:r>
            <a:r>
              <a:rPr lang="en-US" sz="1600" dirty="0"/>
              <a:t>:  Do not pull on the probe cable as this can permanently damage the probe.</a:t>
            </a:r>
          </a:p>
          <a:p>
            <a:r>
              <a:rPr lang="en-US" sz="1600" dirty="0"/>
              <a:t>Slide logger out of mount </a:t>
            </a:r>
            <a:endParaRPr lang="en-US" sz="1600" b="1" i="1" dirty="0"/>
          </a:p>
        </p:txBody>
      </p:sp>
      <p:pic>
        <p:nvPicPr>
          <p:cNvPr id="4" name="Picture 3">
            <a:extLst>
              <a:ext uri="{FF2B5EF4-FFF2-40B4-BE49-F238E27FC236}">
                <a16:creationId xmlns:a16="http://schemas.microsoft.com/office/drawing/2014/main" id="{81F9ED9A-012B-1C70-9C85-93AD28547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0700" y="4038600"/>
            <a:ext cx="3022600" cy="2197100"/>
          </a:xfrm>
          <a:prstGeom prst="rect">
            <a:avLst/>
          </a:prstGeom>
        </p:spPr>
      </p:pic>
      <p:sp>
        <p:nvSpPr>
          <p:cNvPr id="5" name="Down Arrow 4">
            <a:extLst>
              <a:ext uri="{FF2B5EF4-FFF2-40B4-BE49-F238E27FC236}">
                <a16:creationId xmlns:a16="http://schemas.microsoft.com/office/drawing/2014/main" id="{5F060053-AA4B-3508-7F92-D82D58FDF51B}"/>
              </a:ext>
            </a:extLst>
          </p:cNvPr>
          <p:cNvSpPr/>
          <p:nvPr/>
        </p:nvSpPr>
        <p:spPr>
          <a:xfrm>
            <a:off x="4003587" y="4075670"/>
            <a:ext cx="387137" cy="8260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27827169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AD41BF-0444-F95A-74CB-FF63CC23A8FF}"/>
              </a:ext>
            </a:extLst>
          </p:cNvPr>
          <p:cNvPicPr>
            <a:picLocks noChangeAspect="1"/>
          </p:cNvPicPr>
          <p:nvPr/>
        </p:nvPicPr>
        <p:blipFill rotWithShape="1">
          <a:blip r:embed="rId2"/>
          <a:srcRect l="6190" t="23333" r="58333" b="20370"/>
          <a:stretch/>
        </p:blipFill>
        <p:spPr>
          <a:xfrm>
            <a:off x="1077118" y="3200400"/>
            <a:ext cx="7000082" cy="3124200"/>
          </a:xfrm>
          <a:prstGeom prst="rect">
            <a:avLst/>
          </a:prstGeom>
        </p:spPr>
      </p:pic>
      <p:sp>
        <p:nvSpPr>
          <p:cNvPr id="2" name="Title 1"/>
          <p:cNvSpPr>
            <a:spLocks noGrp="1"/>
          </p:cNvSpPr>
          <p:nvPr>
            <p:ph type="title"/>
          </p:nvPr>
        </p:nvSpPr>
        <p:spPr/>
        <p:txBody>
          <a:bodyPr anchor="t">
            <a:normAutofit/>
          </a:bodyPr>
          <a:lstStyle/>
          <a:p>
            <a:r>
              <a:rPr lang="en-US" sz="3600" dirty="0"/>
              <a:t>View/Save Logger Data</a:t>
            </a:r>
          </a:p>
        </p:txBody>
      </p:sp>
      <p:sp>
        <p:nvSpPr>
          <p:cNvPr id="3" name="Content Placeholder 2"/>
          <p:cNvSpPr>
            <a:spLocks noGrp="1"/>
          </p:cNvSpPr>
          <p:nvPr>
            <p:ph idx="1"/>
          </p:nvPr>
        </p:nvSpPr>
        <p:spPr>
          <a:xfrm>
            <a:off x="457200" y="1341437"/>
            <a:ext cx="8229600" cy="4830763"/>
          </a:xfrm>
        </p:spPr>
        <p:txBody>
          <a:bodyPr>
            <a:normAutofit/>
          </a:bodyPr>
          <a:lstStyle/>
          <a:p>
            <a:r>
              <a:rPr lang="en-US" sz="1600" dirty="0"/>
              <a:t>Take the logger to your computer that has the software and docking station</a:t>
            </a:r>
          </a:p>
          <a:p>
            <a:r>
              <a:rPr lang="en-US" sz="1600" dirty="0"/>
              <a:t>Open </a:t>
            </a:r>
            <a:r>
              <a:rPr lang="en-US" sz="1600" dirty="0" err="1"/>
              <a:t>LogTag</a:t>
            </a:r>
            <a:r>
              <a:rPr lang="en-US" sz="1600" dirty="0"/>
              <a:t> Analyzer Software </a:t>
            </a:r>
          </a:p>
          <a:p>
            <a:r>
              <a:rPr lang="en-US" sz="1600" dirty="0"/>
              <a:t>Insert Logger into docking station – Be sure Logger “clicks” into place</a:t>
            </a:r>
          </a:p>
          <a:p>
            <a:r>
              <a:rPr lang="en-US" sz="1600" dirty="0"/>
              <a:t>Data is automatically saved to computer and opens a window that displays the “Chart” tab with the graph</a:t>
            </a:r>
          </a:p>
          <a:p>
            <a:pPr marL="0" indent="0">
              <a:buNone/>
            </a:pPr>
            <a:endParaRPr lang="en-US" sz="1800" dirty="0"/>
          </a:p>
        </p:txBody>
      </p:sp>
      <p:sp>
        <p:nvSpPr>
          <p:cNvPr id="5" name="Oval 4"/>
          <p:cNvSpPr/>
          <p:nvPr/>
        </p:nvSpPr>
        <p:spPr>
          <a:xfrm>
            <a:off x="1371600" y="6089550"/>
            <a:ext cx="457200" cy="2486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615674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dirty="0"/>
              <a:t>View/Save Logger Data</a:t>
            </a:r>
          </a:p>
        </p:txBody>
      </p:sp>
      <p:sp>
        <p:nvSpPr>
          <p:cNvPr id="3" name="Content Placeholder 2"/>
          <p:cNvSpPr>
            <a:spLocks noGrp="1"/>
          </p:cNvSpPr>
          <p:nvPr>
            <p:ph idx="1"/>
          </p:nvPr>
        </p:nvSpPr>
        <p:spPr>
          <a:xfrm>
            <a:off x="457200" y="1371600"/>
            <a:ext cx="8229600" cy="4525963"/>
          </a:xfrm>
        </p:spPr>
        <p:txBody>
          <a:bodyPr>
            <a:normAutofit/>
          </a:bodyPr>
          <a:lstStyle/>
          <a:p>
            <a:pPr marL="0" indent="0">
              <a:buNone/>
            </a:pPr>
            <a:r>
              <a:rPr lang="en-US" sz="1600" dirty="0"/>
              <a:t>Additional views and report options can be chosen from the tabs at the bottom of the window</a:t>
            </a:r>
          </a:p>
          <a:p>
            <a:endParaRPr lang="en-US" sz="1600" dirty="0"/>
          </a:p>
        </p:txBody>
      </p:sp>
      <p:pic>
        <p:nvPicPr>
          <p:cNvPr id="7" name="Picture 6">
            <a:extLst>
              <a:ext uri="{FF2B5EF4-FFF2-40B4-BE49-F238E27FC236}">
                <a16:creationId xmlns:a16="http://schemas.microsoft.com/office/drawing/2014/main" id="{C1799688-9F48-13A2-3E65-6E3083A2F8AB}"/>
              </a:ext>
            </a:extLst>
          </p:cNvPr>
          <p:cNvPicPr>
            <a:picLocks noChangeAspect="1"/>
          </p:cNvPicPr>
          <p:nvPr/>
        </p:nvPicPr>
        <p:blipFill rotWithShape="1">
          <a:blip r:embed="rId3"/>
          <a:srcRect l="6126" t="69819" r="82256" b="14446"/>
          <a:stretch/>
        </p:blipFill>
        <p:spPr>
          <a:xfrm>
            <a:off x="2933699" y="1981200"/>
            <a:ext cx="3276600" cy="1248156"/>
          </a:xfrm>
          <a:prstGeom prst="rect">
            <a:avLst/>
          </a:prstGeom>
        </p:spPr>
      </p:pic>
      <p:sp>
        <p:nvSpPr>
          <p:cNvPr id="8" name="TextBox 7">
            <a:extLst>
              <a:ext uri="{FF2B5EF4-FFF2-40B4-BE49-F238E27FC236}">
                <a16:creationId xmlns:a16="http://schemas.microsoft.com/office/drawing/2014/main" id="{2532E733-5F8A-2967-8CC1-E127C904BCE6}"/>
              </a:ext>
            </a:extLst>
          </p:cNvPr>
          <p:cNvSpPr txBox="1"/>
          <p:nvPr/>
        </p:nvSpPr>
        <p:spPr>
          <a:xfrm>
            <a:off x="452219" y="3647188"/>
            <a:ext cx="6977551" cy="830997"/>
          </a:xfrm>
          <a:prstGeom prst="rect">
            <a:avLst/>
          </a:prstGeom>
          <a:noFill/>
        </p:spPr>
        <p:txBody>
          <a:bodyPr wrap="none" rtlCol="0">
            <a:spAutoFit/>
          </a:bodyPr>
          <a:lstStyle/>
          <a:p>
            <a:r>
              <a:rPr lang="en-US" sz="1600" dirty="0"/>
              <a:t>Once graph is visible the data has been saved and the logger can be re-launched.  </a:t>
            </a:r>
          </a:p>
          <a:p>
            <a:r>
              <a:rPr lang="en-US" sz="1600" dirty="0"/>
              <a:t>To re-launch the logger, click on the Wizard button</a:t>
            </a:r>
          </a:p>
          <a:p>
            <a:endParaRPr lang="en-US" sz="1600" dirty="0"/>
          </a:p>
        </p:txBody>
      </p:sp>
      <p:pic>
        <p:nvPicPr>
          <p:cNvPr id="9" name="Picture 8">
            <a:extLst>
              <a:ext uri="{FF2B5EF4-FFF2-40B4-BE49-F238E27FC236}">
                <a16:creationId xmlns:a16="http://schemas.microsoft.com/office/drawing/2014/main" id="{38A087B9-899D-E49B-5017-56D94BD617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7937" y="4477070"/>
            <a:ext cx="4048125" cy="1838325"/>
          </a:xfrm>
          <a:prstGeom prst="rect">
            <a:avLst/>
          </a:prstGeom>
        </p:spPr>
      </p:pic>
      <p:sp>
        <p:nvSpPr>
          <p:cNvPr id="4" name="Right Arrow 7">
            <a:extLst>
              <a:ext uri="{FF2B5EF4-FFF2-40B4-BE49-F238E27FC236}">
                <a16:creationId xmlns:a16="http://schemas.microsoft.com/office/drawing/2014/main" id="{ADEB478E-6C44-B5BC-E7F4-EB6534BA0E01}"/>
              </a:ext>
            </a:extLst>
          </p:cNvPr>
          <p:cNvSpPr/>
          <p:nvPr/>
        </p:nvSpPr>
        <p:spPr>
          <a:xfrm>
            <a:off x="1884401" y="5115169"/>
            <a:ext cx="618585"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5456739"/>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dirty="0"/>
              <a:t>View/Save Logger Data</a:t>
            </a:r>
          </a:p>
        </p:txBody>
      </p:sp>
      <p:sp>
        <p:nvSpPr>
          <p:cNvPr id="3" name="Content Placeholder 2"/>
          <p:cNvSpPr>
            <a:spLocks noGrp="1"/>
          </p:cNvSpPr>
          <p:nvPr>
            <p:ph idx="1"/>
          </p:nvPr>
        </p:nvSpPr>
        <p:spPr>
          <a:xfrm>
            <a:off x="457200" y="1166018"/>
            <a:ext cx="8229600" cy="4525963"/>
          </a:xfrm>
        </p:spPr>
        <p:txBody>
          <a:bodyPr>
            <a:normAutofit/>
          </a:bodyPr>
          <a:lstStyle/>
          <a:p>
            <a:r>
              <a:rPr lang="en-US" sz="1600" dirty="0"/>
              <a:t>The logger can now be re-launched by following the same procedure described in the “Configuring the Logger” section</a:t>
            </a:r>
          </a:p>
          <a:p>
            <a:r>
              <a:rPr lang="en-US" sz="1600" dirty="0"/>
              <a:t>The logger will retain the configuration settings that were previously assigned; however, we recommend double checking that they are correct before sending the configuration to the logger and re-launching the logger – see “Configuring the Logger” section</a:t>
            </a:r>
          </a:p>
          <a:p>
            <a:r>
              <a:rPr lang="en-US" sz="1600" dirty="0"/>
              <a:t>Once configuration is complete and saved to the logger you can remove the logger from the docking station and return it to its proper location</a:t>
            </a:r>
          </a:p>
        </p:txBody>
      </p:sp>
    </p:spTree>
    <p:extLst>
      <p:ext uri="{BB962C8B-B14F-4D97-AF65-F5344CB8AC3E}">
        <p14:creationId xmlns:p14="http://schemas.microsoft.com/office/powerpoint/2010/main" val="25992058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dirty="0"/>
              <a:t>Changing The Battery</a:t>
            </a:r>
          </a:p>
        </p:txBody>
      </p:sp>
      <p:sp>
        <p:nvSpPr>
          <p:cNvPr id="3" name="Content Placeholder 2"/>
          <p:cNvSpPr>
            <a:spLocks noGrp="1"/>
          </p:cNvSpPr>
          <p:nvPr>
            <p:ph idx="1"/>
          </p:nvPr>
        </p:nvSpPr>
        <p:spPr>
          <a:xfrm>
            <a:off x="457200" y="1166018"/>
            <a:ext cx="8229600" cy="5082382"/>
          </a:xfrm>
        </p:spPr>
        <p:txBody>
          <a:bodyPr>
            <a:normAutofit/>
          </a:bodyPr>
          <a:lstStyle/>
          <a:p>
            <a:pPr marL="0" indent="0">
              <a:buNone/>
            </a:pPr>
            <a:r>
              <a:rPr lang="en-US" sz="1600" dirty="0"/>
              <a:t>The battery life on your LogTag Logger is up to approximately 1-year.  If you see the low battery indicator on the LCD screen, or get a pop-up warning when downloading the logger, you will need to replace the battery.  Your logger kit included a spare CR2032 coin cell battery which is to be used when a replacement is needed.</a:t>
            </a:r>
          </a:p>
          <a:p>
            <a:r>
              <a:rPr lang="en-US" sz="1600" b="1" dirty="0"/>
              <a:t>Step 1: </a:t>
            </a:r>
            <a:r>
              <a:rPr lang="en-US" sz="1600" dirty="0"/>
              <a:t>Open the software and Insert the logger into the docking station to save any recorded data, you should see the graph come up on the screen.</a:t>
            </a:r>
          </a:p>
          <a:p>
            <a:r>
              <a:rPr lang="en-US" sz="1600" b="1" dirty="0"/>
              <a:t>Step 2: </a:t>
            </a:r>
            <a:r>
              <a:rPr lang="en-US" sz="1600" dirty="0"/>
              <a:t>With the logger still in the docking station click on “</a:t>
            </a:r>
            <a:r>
              <a:rPr lang="en-US" sz="1600" b="1" dirty="0" err="1"/>
              <a:t>LogTag</a:t>
            </a:r>
            <a:r>
              <a:rPr lang="en-US" sz="1600" dirty="0"/>
              <a:t>” menu and select “</a:t>
            </a:r>
            <a:r>
              <a:rPr lang="en-US" sz="1600" b="1" dirty="0"/>
              <a:t>Hibernate</a:t>
            </a:r>
            <a:r>
              <a:rPr lang="en-US" sz="1600" dirty="0"/>
              <a:t>” Once you click on “Hibernate” you will get a pop-up warning you that all the data on the logger will be deleted.  Click “</a:t>
            </a:r>
            <a:r>
              <a:rPr lang="en-US" sz="1600" b="1" dirty="0"/>
              <a:t>YES</a:t>
            </a:r>
            <a:r>
              <a:rPr lang="en-US" sz="1600" dirty="0"/>
              <a:t>” to place the logger into Hibernation.</a:t>
            </a:r>
            <a:endParaRPr lang="en-US" sz="1600" b="1" dirty="0"/>
          </a:p>
          <a:p>
            <a:pPr marL="0" indent="0">
              <a:buFont typeface="Arial" panose="020B0604020202020204" pitchFamily="34" charset="0"/>
              <a:buNone/>
            </a:pPr>
            <a:endParaRPr lang="en-US" sz="1600" b="1" dirty="0"/>
          </a:p>
          <a:p>
            <a:pPr marL="0" indent="0">
              <a:buFont typeface="Arial" panose="020B0604020202020204" pitchFamily="34" charset="0"/>
              <a:buNone/>
            </a:pPr>
            <a:r>
              <a:rPr lang="en-US" sz="1600" b="1" dirty="0"/>
              <a:t>WARNING: </a:t>
            </a:r>
            <a:r>
              <a:rPr lang="en-US" sz="1600" dirty="0">
                <a:solidFill>
                  <a:srgbClr val="FF0000"/>
                </a:solidFill>
              </a:rPr>
              <a:t>Failure to hibernate the logger may result in serious memory corruption. This may cause unrepairable damage to the logger as a result. </a:t>
            </a:r>
            <a:r>
              <a:rPr lang="en-US" sz="1600" dirty="0"/>
              <a:t> </a:t>
            </a:r>
          </a:p>
          <a:p>
            <a:pPr marL="0" indent="0">
              <a:buNone/>
            </a:pPr>
            <a:endParaRPr lang="en-US" sz="1600" dirty="0"/>
          </a:p>
          <a:p>
            <a:pPr marL="0" indent="0">
              <a:buNone/>
            </a:pPr>
            <a:endParaRPr lang="en-US" sz="1600" dirty="0"/>
          </a:p>
        </p:txBody>
      </p:sp>
      <p:pic>
        <p:nvPicPr>
          <p:cNvPr id="6" name="Picture 5">
            <a:extLst>
              <a:ext uri="{FF2B5EF4-FFF2-40B4-BE49-F238E27FC236}">
                <a16:creationId xmlns:a16="http://schemas.microsoft.com/office/drawing/2014/main" id="{4A2A1FCA-27D7-6373-21F3-8FF4D18FF36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43200" y="4658515"/>
            <a:ext cx="3657600" cy="1437485"/>
          </a:xfrm>
          <a:prstGeom prst="rect">
            <a:avLst/>
          </a:prstGeom>
        </p:spPr>
      </p:pic>
    </p:spTree>
    <p:extLst>
      <p:ext uri="{BB962C8B-B14F-4D97-AF65-F5344CB8AC3E}">
        <p14:creationId xmlns:p14="http://schemas.microsoft.com/office/powerpoint/2010/main" val="2066843875"/>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dirty="0"/>
              <a:t>Changing The Battery</a:t>
            </a:r>
          </a:p>
        </p:txBody>
      </p:sp>
      <p:sp>
        <p:nvSpPr>
          <p:cNvPr id="3" name="Content Placeholder 2"/>
          <p:cNvSpPr>
            <a:spLocks noGrp="1"/>
          </p:cNvSpPr>
          <p:nvPr>
            <p:ph idx="1"/>
          </p:nvPr>
        </p:nvSpPr>
        <p:spPr>
          <a:xfrm>
            <a:off x="457200" y="1219200"/>
            <a:ext cx="8229600" cy="4724401"/>
          </a:xfrm>
        </p:spPr>
        <p:txBody>
          <a:bodyPr>
            <a:normAutofit/>
          </a:bodyPr>
          <a:lstStyle/>
          <a:p>
            <a:r>
              <a:rPr lang="en-US" sz="1600" b="1" dirty="0"/>
              <a:t>Step 3: </a:t>
            </a:r>
            <a:r>
              <a:rPr lang="en-US" sz="1600" dirty="0"/>
              <a:t>Once you click “YES” and see a green check in the Hibernated column your logger will be in Hibernation mode – Once complete click “</a:t>
            </a:r>
            <a:r>
              <a:rPr lang="en-US" sz="1600" b="1" dirty="0"/>
              <a:t>Close</a:t>
            </a:r>
            <a:r>
              <a:rPr lang="en-US" sz="1600" dirty="0"/>
              <a:t>” and remove your logger from the docking station</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11360" y="2422298"/>
            <a:ext cx="4121279" cy="4171950"/>
          </a:xfrm>
          <a:prstGeom prst="rect">
            <a:avLst/>
          </a:prstGeom>
        </p:spPr>
      </p:pic>
      <p:sp>
        <p:nvSpPr>
          <p:cNvPr id="5" name="Oval 4"/>
          <p:cNvSpPr/>
          <p:nvPr/>
        </p:nvSpPr>
        <p:spPr>
          <a:xfrm>
            <a:off x="5791200" y="3810000"/>
            <a:ext cx="387479"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1845279"/>
      </p:ext>
    </p:extLst>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dirty="0"/>
              <a:t>Changing The Battery</a:t>
            </a:r>
          </a:p>
        </p:txBody>
      </p:sp>
      <p:sp>
        <p:nvSpPr>
          <p:cNvPr id="3" name="Content Placeholder 2"/>
          <p:cNvSpPr>
            <a:spLocks noGrp="1"/>
          </p:cNvSpPr>
          <p:nvPr>
            <p:ph idx="1"/>
          </p:nvPr>
        </p:nvSpPr>
        <p:spPr>
          <a:xfrm>
            <a:off x="457200" y="1240524"/>
            <a:ext cx="8229600" cy="2391827"/>
          </a:xfrm>
        </p:spPr>
        <p:txBody>
          <a:bodyPr>
            <a:normAutofit/>
          </a:bodyPr>
          <a:lstStyle/>
          <a:p>
            <a:r>
              <a:rPr lang="en-US" sz="1600" b="1" dirty="0"/>
              <a:t>Step 4: </a:t>
            </a:r>
            <a:r>
              <a:rPr lang="en-US" sz="1600" dirty="0"/>
              <a:t>Remove battery cover: On the back of the device at the top you will notice a square sticker. Carefully remove this sticker that is covering the battery compartment with a small, flat-head screwdriver (fig 1)</a:t>
            </a:r>
          </a:p>
          <a:p>
            <a:r>
              <a:rPr lang="en-US" sz="1600" dirty="0"/>
              <a:t>Use a coin to turn the battery cover in counter-clockwise direction to open the compartment (fig 2)</a:t>
            </a:r>
          </a:p>
          <a:p>
            <a:r>
              <a:rPr lang="en-US" sz="1600" dirty="0"/>
              <a:t>Remove the battery using a small, flat-head screwdriver (fig 3)</a:t>
            </a:r>
          </a:p>
        </p:txBody>
      </p:sp>
      <p:pic>
        <p:nvPicPr>
          <p:cNvPr id="3074" name="Picture 2" descr="C:\Users\Ed Lombardi\Documents\VFC Orders\General Training Guide\Photos\Bat1.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18161" y="3908362"/>
            <a:ext cx="1920239" cy="13715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Ed Lombardi\Documents\VFC Orders\General Training Guide\Photos\Bat1.jpg">
            <a:extLst>
              <a:ext uri="{FF2B5EF4-FFF2-40B4-BE49-F238E27FC236}">
                <a16:creationId xmlns:a16="http://schemas.microsoft.com/office/drawing/2014/main" id="{F744F529-8453-DA9F-81A3-CAE99010B790}"/>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708565" y="3753983"/>
            <a:ext cx="1939635" cy="15239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Ed Lombardi\Documents\VFC Orders\General Training Guide\Photos\Bat1.jpg">
            <a:extLst>
              <a:ext uri="{FF2B5EF4-FFF2-40B4-BE49-F238E27FC236}">
                <a16:creationId xmlns:a16="http://schemas.microsoft.com/office/drawing/2014/main" id="{D7B4215F-03AC-72A6-D4DA-76420DC71E8B}"/>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4908223" y="3908362"/>
            <a:ext cx="3716680" cy="13765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A6A6D53-5141-3324-8514-1DBF8871B494}"/>
              </a:ext>
            </a:extLst>
          </p:cNvPr>
          <p:cNvSpPr txBox="1"/>
          <p:nvPr/>
        </p:nvSpPr>
        <p:spPr>
          <a:xfrm>
            <a:off x="514188" y="5278973"/>
            <a:ext cx="476412" cy="276999"/>
          </a:xfrm>
          <a:prstGeom prst="rect">
            <a:avLst/>
          </a:prstGeom>
          <a:noFill/>
        </p:spPr>
        <p:txBody>
          <a:bodyPr wrap="none" rtlCol="0">
            <a:spAutoFit/>
          </a:bodyPr>
          <a:lstStyle/>
          <a:p>
            <a:r>
              <a:rPr lang="en-US" sz="1200" dirty="0"/>
              <a:t>Fig 1</a:t>
            </a:r>
          </a:p>
        </p:txBody>
      </p:sp>
      <p:sp>
        <p:nvSpPr>
          <p:cNvPr id="7" name="TextBox 6">
            <a:extLst>
              <a:ext uri="{FF2B5EF4-FFF2-40B4-BE49-F238E27FC236}">
                <a16:creationId xmlns:a16="http://schemas.microsoft.com/office/drawing/2014/main" id="{9A29BD9B-E396-B1F8-0ADB-CFC60972D9F0}"/>
              </a:ext>
            </a:extLst>
          </p:cNvPr>
          <p:cNvSpPr txBox="1"/>
          <p:nvPr/>
        </p:nvSpPr>
        <p:spPr>
          <a:xfrm>
            <a:off x="2743200" y="5278972"/>
            <a:ext cx="476412" cy="276999"/>
          </a:xfrm>
          <a:prstGeom prst="rect">
            <a:avLst/>
          </a:prstGeom>
          <a:noFill/>
        </p:spPr>
        <p:txBody>
          <a:bodyPr wrap="none" rtlCol="0">
            <a:spAutoFit/>
          </a:bodyPr>
          <a:lstStyle/>
          <a:p>
            <a:r>
              <a:rPr lang="en-US" sz="1200" dirty="0"/>
              <a:t>Fig 2</a:t>
            </a:r>
          </a:p>
        </p:txBody>
      </p:sp>
      <p:sp>
        <p:nvSpPr>
          <p:cNvPr id="8" name="TextBox 7">
            <a:extLst>
              <a:ext uri="{FF2B5EF4-FFF2-40B4-BE49-F238E27FC236}">
                <a16:creationId xmlns:a16="http://schemas.microsoft.com/office/drawing/2014/main" id="{E53E859F-BBF2-886C-01BD-B4D6B9B41CD8}"/>
              </a:ext>
            </a:extLst>
          </p:cNvPr>
          <p:cNvSpPr txBox="1"/>
          <p:nvPr/>
        </p:nvSpPr>
        <p:spPr>
          <a:xfrm>
            <a:off x="4933788" y="5285601"/>
            <a:ext cx="476412" cy="276999"/>
          </a:xfrm>
          <a:prstGeom prst="rect">
            <a:avLst/>
          </a:prstGeom>
          <a:noFill/>
        </p:spPr>
        <p:txBody>
          <a:bodyPr wrap="none" rtlCol="0">
            <a:spAutoFit/>
          </a:bodyPr>
          <a:lstStyle/>
          <a:p>
            <a:r>
              <a:rPr lang="en-US" sz="1200" dirty="0"/>
              <a:t>Fig 3</a:t>
            </a:r>
          </a:p>
        </p:txBody>
      </p:sp>
    </p:spTree>
    <p:extLst>
      <p:ext uri="{BB962C8B-B14F-4D97-AF65-F5344CB8AC3E}">
        <p14:creationId xmlns:p14="http://schemas.microsoft.com/office/powerpoint/2010/main" val="1160937947"/>
      </p:ext>
    </p:extLst>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dirty="0"/>
              <a:t>Changing The Battery</a:t>
            </a:r>
          </a:p>
        </p:txBody>
      </p:sp>
      <p:sp>
        <p:nvSpPr>
          <p:cNvPr id="3" name="Content Placeholder 2"/>
          <p:cNvSpPr>
            <a:spLocks noGrp="1"/>
          </p:cNvSpPr>
          <p:nvPr>
            <p:ph idx="1"/>
          </p:nvPr>
        </p:nvSpPr>
        <p:spPr>
          <a:xfrm>
            <a:off x="457200" y="1143001"/>
            <a:ext cx="8077200" cy="3124200"/>
          </a:xfrm>
        </p:spPr>
        <p:txBody>
          <a:bodyPr>
            <a:normAutofit/>
          </a:bodyPr>
          <a:lstStyle/>
          <a:p>
            <a:r>
              <a:rPr lang="en-US" sz="1600" b="1" dirty="0"/>
              <a:t>Step 5: </a:t>
            </a:r>
            <a:r>
              <a:rPr lang="en-US" sz="1600" dirty="0"/>
              <a:t>Place the battery into the compartment as shown; the right-hand edge of the battery is inserted first against the contact (fig 4)</a:t>
            </a:r>
          </a:p>
          <a:p>
            <a:r>
              <a:rPr lang="en-US" sz="1600" dirty="0"/>
              <a:t>Press firmly down on the left-hand side of the battery, it should click into place (fig 5)</a:t>
            </a:r>
          </a:p>
          <a:p>
            <a:r>
              <a:rPr lang="en-US" sz="1600" dirty="0"/>
              <a:t>Replace the battery cover, turn clockwise to lock in place (fig 6)</a:t>
            </a:r>
          </a:p>
          <a:p>
            <a:r>
              <a:rPr lang="en-US" sz="1600" dirty="0"/>
              <a:t>Replace the sticker to cover the battery compartment and reconfigure the logger using the wizard tool to wake it up out of hibernation and restart it (fig 7)</a:t>
            </a:r>
          </a:p>
          <a:p>
            <a:r>
              <a:rPr lang="en-US" sz="1600" dirty="0"/>
              <a:t>Please recycle or dispose of the old battery according to your local environmental regulations. </a:t>
            </a:r>
          </a:p>
          <a:p>
            <a:pPr marL="0" indent="0">
              <a:buNone/>
            </a:pPr>
            <a:endParaRPr lang="en-US" sz="1600" dirty="0"/>
          </a:p>
        </p:txBody>
      </p:sp>
      <p:pic>
        <p:nvPicPr>
          <p:cNvPr id="4098" name="Picture 2" descr="C:\Users\Ed Lombardi\Documents\VFC Orders\General Training Guide\Photos\Bat2.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57200" y="4431511"/>
            <a:ext cx="1789747" cy="12954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Ed Lombardi\Documents\VFC Orders\General Training Guide\Photos\Bat3.jpg">
            <a:extLst>
              <a:ext uri="{FF2B5EF4-FFF2-40B4-BE49-F238E27FC236}">
                <a16:creationId xmlns:a16="http://schemas.microsoft.com/office/drawing/2014/main" id="{2A808461-462B-682B-02EE-FE346E6A33A1}"/>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547450" y="4429923"/>
            <a:ext cx="1776784" cy="12954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CE422DB-24B7-C0A0-25D9-40CBEEDED9F4}"/>
              </a:ext>
            </a:extLst>
          </p:cNvPr>
          <p:cNvSpPr txBox="1"/>
          <p:nvPr/>
        </p:nvSpPr>
        <p:spPr>
          <a:xfrm>
            <a:off x="437988" y="5725576"/>
            <a:ext cx="476412" cy="276999"/>
          </a:xfrm>
          <a:prstGeom prst="rect">
            <a:avLst/>
          </a:prstGeom>
          <a:noFill/>
        </p:spPr>
        <p:txBody>
          <a:bodyPr wrap="none" rtlCol="0">
            <a:spAutoFit/>
          </a:bodyPr>
          <a:lstStyle/>
          <a:p>
            <a:r>
              <a:rPr lang="en-US" sz="1200" dirty="0"/>
              <a:t>Fig 4</a:t>
            </a:r>
          </a:p>
        </p:txBody>
      </p:sp>
      <p:sp>
        <p:nvSpPr>
          <p:cNvPr id="6" name="TextBox 5">
            <a:extLst>
              <a:ext uri="{FF2B5EF4-FFF2-40B4-BE49-F238E27FC236}">
                <a16:creationId xmlns:a16="http://schemas.microsoft.com/office/drawing/2014/main" id="{6CF3F053-EA10-61A7-CDAA-B8D3D6941458}"/>
              </a:ext>
            </a:extLst>
          </p:cNvPr>
          <p:cNvSpPr txBox="1"/>
          <p:nvPr/>
        </p:nvSpPr>
        <p:spPr>
          <a:xfrm>
            <a:off x="2571394" y="5725575"/>
            <a:ext cx="476412" cy="276999"/>
          </a:xfrm>
          <a:prstGeom prst="rect">
            <a:avLst/>
          </a:prstGeom>
          <a:noFill/>
        </p:spPr>
        <p:txBody>
          <a:bodyPr wrap="none" rtlCol="0">
            <a:spAutoFit/>
          </a:bodyPr>
          <a:lstStyle/>
          <a:p>
            <a:r>
              <a:rPr lang="en-US" sz="1200" dirty="0"/>
              <a:t>Fig 5</a:t>
            </a:r>
          </a:p>
        </p:txBody>
      </p:sp>
      <p:pic>
        <p:nvPicPr>
          <p:cNvPr id="7" name="Picture 3" descr="C:\Users\Ed Lombardi\Documents\VFC Orders\General Training Guide\Photos\Bat4.jpg">
            <a:extLst>
              <a:ext uri="{FF2B5EF4-FFF2-40B4-BE49-F238E27FC236}">
                <a16:creationId xmlns:a16="http://schemas.microsoft.com/office/drawing/2014/main" id="{586DA961-8F51-EE53-3ADB-25F987278DEC}"/>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4572000" y="4428336"/>
            <a:ext cx="1674280" cy="12954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Ed Lombardi\Documents\VFC Orders\General Training Guide\Photos\Bat5.jpg">
            <a:extLst>
              <a:ext uri="{FF2B5EF4-FFF2-40B4-BE49-F238E27FC236}">
                <a16:creationId xmlns:a16="http://schemas.microsoft.com/office/drawing/2014/main" id="{E0C4EB32-2788-F607-ABC3-B37AB57256A2}"/>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6486128" y="4419600"/>
            <a:ext cx="2106691" cy="12954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8892E3C-DDAC-59C9-4527-BE2DD50E0B7E}"/>
              </a:ext>
            </a:extLst>
          </p:cNvPr>
          <p:cNvSpPr txBox="1"/>
          <p:nvPr/>
        </p:nvSpPr>
        <p:spPr>
          <a:xfrm>
            <a:off x="6413567" y="5754712"/>
            <a:ext cx="476412" cy="276999"/>
          </a:xfrm>
          <a:prstGeom prst="rect">
            <a:avLst/>
          </a:prstGeom>
          <a:noFill/>
        </p:spPr>
        <p:txBody>
          <a:bodyPr wrap="none" rtlCol="0">
            <a:spAutoFit/>
          </a:bodyPr>
          <a:lstStyle/>
          <a:p>
            <a:r>
              <a:rPr lang="en-US" sz="1200" dirty="0"/>
              <a:t>Fig 7</a:t>
            </a:r>
          </a:p>
        </p:txBody>
      </p:sp>
      <p:sp>
        <p:nvSpPr>
          <p:cNvPr id="10" name="TextBox 9">
            <a:extLst>
              <a:ext uri="{FF2B5EF4-FFF2-40B4-BE49-F238E27FC236}">
                <a16:creationId xmlns:a16="http://schemas.microsoft.com/office/drawing/2014/main" id="{1D11CEAB-1651-BFBA-49E2-616136FE1EA9}"/>
              </a:ext>
            </a:extLst>
          </p:cNvPr>
          <p:cNvSpPr txBox="1"/>
          <p:nvPr/>
        </p:nvSpPr>
        <p:spPr>
          <a:xfrm>
            <a:off x="4518367" y="5732204"/>
            <a:ext cx="476412" cy="276999"/>
          </a:xfrm>
          <a:prstGeom prst="rect">
            <a:avLst/>
          </a:prstGeom>
          <a:noFill/>
        </p:spPr>
        <p:txBody>
          <a:bodyPr wrap="none" rtlCol="0">
            <a:spAutoFit/>
          </a:bodyPr>
          <a:lstStyle/>
          <a:p>
            <a:r>
              <a:rPr lang="en-US" sz="1200" dirty="0"/>
              <a:t>Fig 6</a:t>
            </a:r>
          </a:p>
        </p:txBody>
      </p:sp>
    </p:spTree>
    <p:extLst>
      <p:ext uri="{BB962C8B-B14F-4D97-AF65-F5344CB8AC3E}">
        <p14:creationId xmlns:p14="http://schemas.microsoft.com/office/powerpoint/2010/main" val="1102429839"/>
      </p:ext>
    </p:extLst>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dirty="0"/>
              <a:t>Troubleshooting</a:t>
            </a:r>
          </a:p>
        </p:txBody>
      </p:sp>
      <p:sp>
        <p:nvSpPr>
          <p:cNvPr id="3" name="Content Placeholder 2"/>
          <p:cNvSpPr>
            <a:spLocks noGrp="1"/>
          </p:cNvSpPr>
          <p:nvPr>
            <p:ph idx="1"/>
          </p:nvPr>
        </p:nvSpPr>
        <p:spPr>
          <a:xfrm>
            <a:off x="457200" y="1219200"/>
            <a:ext cx="8229600" cy="5364162"/>
          </a:xfrm>
        </p:spPr>
        <p:txBody>
          <a:bodyPr>
            <a:normAutofit/>
          </a:bodyPr>
          <a:lstStyle/>
          <a:p>
            <a:r>
              <a:rPr lang="en-US" sz="1600" dirty="0"/>
              <a:t>Issue: Display says “Stopped” and won’t restart</a:t>
            </a:r>
          </a:p>
          <a:p>
            <a:pPr lvl="1"/>
            <a:r>
              <a:rPr lang="en-US" sz="1600" dirty="0"/>
              <a:t>Solution: Device memory may be full. Review section on View/Save Logger Data</a:t>
            </a:r>
          </a:p>
          <a:p>
            <a:r>
              <a:rPr lang="en-US" sz="1600" dirty="0"/>
              <a:t>Issue: Logger doesn’t start after pressing “Start” button</a:t>
            </a:r>
          </a:p>
          <a:p>
            <a:pPr lvl="1"/>
            <a:r>
              <a:rPr lang="en-US" sz="1600" dirty="0"/>
              <a:t>Solution: Review section on Starting the Logger</a:t>
            </a:r>
          </a:p>
          <a:p>
            <a:r>
              <a:rPr lang="en-US" sz="1600" dirty="0"/>
              <a:t>Issue: Display says “not </a:t>
            </a:r>
            <a:r>
              <a:rPr lang="en-US" sz="1600" dirty="0" err="1"/>
              <a:t>rdy</a:t>
            </a:r>
            <a:r>
              <a:rPr lang="en-US" sz="1600" dirty="0"/>
              <a:t>” when pressing the start button</a:t>
            </a:r>
          </a:p>
          <a:p>
            <a:pPr lvl="1"/>
            <a:r>
              <a:rPr lang="en-US" sz="1600" dirty="0"/>
              <a:t>Solution: Device has not been configured, review section on Configuring the logger</a:t>
            </a:r>
          </a:p>
          <a:p>
            <a:r>
              <a:rPr lang="en-US" sz="1600" dirty="0"/>
              <a:t>Issue: Display or data shows --.- as temperature reading</a:t>
            </a:r>
          </a:p>
          <a:p>
            <a:pPr lvl="1"/>
            <a:r>
              <a:rPr lang="en-US" sz="1600" dirty="0"/>
              <a:t>Solution: Probe is not plugged into logger or not properly attached when device was running, reattach probe to logger and wait for the next logging interval for the temperature to display. If probe is securely plugged into the logger, and you still have dashes, call </a:t>
            </a:r>
            <a:r>
              <a:rPr lang="en-US" sz="1600" dirty="0" err="1"/>
              <a:t>MicroDAQ</a:t>
            </a:r>
            <a:r>
              <a:rPr lang="en-US" sz="1600" dirty="0"/>
              <a:t> for further information (603)746-5524. </a:t>
            </a:r>
          </a:p>
          <a:p>
            <a:r>
              <a:rPr lang="en-US" sz="1600" dirty="0"/>
              <a:t>Issue: Software/PC doesn’t recognize that Logger is plugged into dock</a:t>
            </a:r>
          </a:p>
          <a:p>
            <a:pPr lvl="1"/>
            <a:r>
              <a:rPr lang="en-US" sz="1600" dirty="0"/>
              <a:t>Solution 1: Make sure you see a battery symbol in the top right corner of the LCD screen on the logger; device won’t be recognized if the battery is dead</a:t>
            </a:r>
          </a:p>
          <a:p>
            <a:pPr lvl="1"/>
            <a:r>
              <a:rPr lang="en-US" sz="1600" dirty="0"/>
              <a:t>Solution 2: Ensure the docking station is plugged into the computer, try a different USB port</a:t>
            </a:r>
          </a:p>
          <a:p>
            <a:pPr lvl="1"/>
            <a:r>
              <a:rPr lang="en-US" sz="1600" dirty="0"/>
              <a:t>Solution 3: Ensure contacts on back of logger are clean and not covered by a sticker</a:t>
            </a:r>
          </a:p>
          <a:p>
            <a:pPr lvl="1"/>
            <a:r>
              <a:rPr lang="en-US" sz="1600" dirty="0"/>
              <a:t>Solution 4: Ensure logger is firmly seated in docking station facing the right direction.</a:t>
            </a:r>
          </a:p>
        </p:txBody>
      </p:sp>
    </p:spTree>
    <p:extLst>
      <p:ext uri="{BB962C8B-B14F-4D97-AF65-F5344CB8AC3E}">
        <p14:creationId xmlns:p14="http://schemas.microsoft.com/office/powerpoint/2010/main" val="3683214264"/>
      </p:ext>
    </p:extLst>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dirty="0"/>
              <a:t>Additional Support	</a:t>
            </a:r>
          </a:p>
        </p:txBody>
      </p:sp>
      <p:sp>
        <p:nvSpPr>
          <p:cNvPr id="3" name="Content Placeholder 2"/>
          <p:cNvSpPr>
            <a:spLocks noGrp="1"/>
          </p:cNvSpPr>
          <p:nvPr>
            <p:ph idx="1"/>
          </p:nvPr>
        </p:nvSpPr>
        <p:spPr>
          <a:xfrm>
            <a:off x="457200" y="1219200"/>
            <a:ext cx="8229600" cy="4733307"/>
          </a:xfrm>
        </p:spPr>
        <p:txBody>
          <a:bodyPr>
            <a:normAutofit/>
          </a:bodyPr>
          <a:lstStyle/>
          <a:p>
            <a:r>
              <a:rPr lang="en-US" sz="1600" dirty="0"/>
              <a:t>Detailed instructions on using the logger and Analyzer Software can be found in the LogTag Analyzer manual</a:t>
            </a:r>
          </a:p>
          <a:p>
            <a:r>
              <a:rPr lang="en-US" sz="1600" dirty="0"/>
              <a:t>Manual can be downloaded from the website or by clicking on the “help” option from inside the LTA software</a:t>
            </a:r>
          </a:p>
          <a:p>
            <a:r>
              <a:rPr lang="en-US" sz="1600" dirty="0"/>
              <a:t>Calibration service can be purchased or quoted from our site </a:t>
            </a:r>
            <a:r>
              <a:rPr lang="en-US" sz="1600" dirty="0">
                <a:hlinkClick r:id="rId2"/>
              </a:rPr>
              <a:t>www.microdaq.com/calibration.php</a:t>
            </a:r>
            <a:endParaRPr lang="en-US" sz="1600" dirty="0"/>
          </a:p>
          <a:p>
            <a:r>
              <a:rPr lang="en-US" sz="1600" dirty="0"/>
              <a:t>Technical support is available from MicroDAQ, LLC Monday – Friday from 9:30 to 4:30 EST by calling</a:t>
            </a:r>
            <a:r>
              <a:rPr lang="en-US" sz="1600" b="1" dirty="0"/>
              <a:t> 603-746-5524 </a:t>
            </a:r>
            <a:r>
              <a:rPr lang="en-US" sz="1600" dirty="0"/>
              <a:t>or by using our support form found at </a:t>
            </a:r>
            <a:r>
              <a:rPr lang="en-US" sz="1600" dirty="0">
                <a:hlinkClick r:id="rId3"/>
              </a:rPr>
              <a:t>www.microdaq.com/support</a:t>
            </a:r>
            <a:r>
              <a:rPr lang="en-US" sz="1600" dirty="0"/>
              <a:t> </a:t>
            </a:r>
            <a:endParaRPr lang="en-US" sz="1600" b="1" dirty="0"/>
          </a:p>
          <a:p>
            <a:endParaRPr lang="en-US" sz="1600" b="1" dirty="0"/>
          </a:p>
        </p:txBody>
      </p:sp>
    </p:spTree>
    <p:extLst>
      <p:ext uri="{BB962C8B-B14F-4D97-AF65-F5344CB8AC3E}">
        <p14:creationId xmlns:p14="http://schemas.microsoft.com/office/powerpoint/2010/main" val="1385395219"/>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white device with a white cord attached to it&#10;&#10;Description automatically generated">
            <a:extLst>
              <a:ext uri="{FF2B5EF4-FFF2-40B4-BE49-F238E27FC236}">
                <a16:creationId xmlns:a16="http://schemas.microsoft.com/office/drawing/2014/main" id="{0FE0F304-8406-135E-4CA1-024DB1C8D58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904999" y="2133600"/>
            <a:ext cx="5334000" cy="3886200"/>
          </a:xfrm>
          <a:prstGeom prst="rect">
            <a:avLst/>
          </a:prstGeom>
        </p:spPr>
      </p:pic>
      <p:sp>
        <p:nvSpPr>
          <p:cNvPr id="7" name="TextBox 6"/>
          <p:cNvSpPr txBox="1"/>
          <p:nvPr/>
        </p:nvSpPr>
        <p:spPr>
          <a:xfrm>
            <a:off x="838200" y="872836"/>
            <a:ext cx="8000999" cy="5440362"/>
          </a:xfrm>
          <a:prstGeom prst="rect">
            <a:avLst/>
          </a:prstGeom>
          <a:noFill/>
        </p:spPr>
        <p:txBody>
          <a:bodyPr wrap="square" rtlCol="0">
            <a:normAutofit/>
          </a:bodyPr>
          <a:lstStyle/>
          <a:p>
            <a:r>
              <a:rPr lang="en-US" sz="1600" dirty="0"/>
              <a:t>Smart Sensors feature their own unique serial number which is recorded on the calibration certificate.  Because of this, the serial number on the Smart Sensor will be different than that of the logger itself.  We recommend using the included Fridge/Freezer stickers to label the sensor appropriately to ensure that you connect the correct logger to the correct Smart Sensor.</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endParaRPr lang="en-US" sz="1600" dirty="0"/>
          </a:p>
          <a:p>
            <a:pPr marL="342900" indent="-342900">
              <a:buFont typeface="Arial" panose="020B0604020202020204" pitchFamily="34" charset="0"/>
              <a:buChar char="•"/>
            </a:pPr>
            <a:endParaRPr lang="en-US" sz="1600" dirty="0"/>
          </a:p>
        </p:txBody>
      </p:sp>
      <p:sp>
        <p:nvSpPr>
          <p:cNvPr id="8" name="Right Arrow 7"/>
          <p:cNvSpPr/>
          <p:nvPr/>
        </p:nvSpPr>
        <p:spPr>
          <a:xfrm>
            <a:off x="2057400" y="4076700"/>
            <a:ext cx="826008" cy="2423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4953000" y="3086100"/>
            <a:ext cx="14478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F70A510F-23D3-4F2E-3685-B8057CCDBF59}"/>
              </a:ext>
            </a:extLst>
          </p:cNvPr>
          <p:cNvSpPr txBox="1">
            <a:spLocks/>
          </p:cNvSpPr>
          <p:nvPr/>
        </p:nvSpPr>
        <p:spPr>
          <a:xfrm>
            <a:off x="457200" y="274638"/>
            <a:ext cx="8229600" cy="74818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0000"/>
                </a:solidFill>
              </a:rPr>
              <a:t>Important!! </a:t>
            </a:r>
            <a:r>
              <a:rPr lang="en-US" sz="3200" dirty="0"/>
              <a:t>Probe and Logger Serial Numbers</a:t>
            </a: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33401" y="1146989"/>
            <a:ext cx="7943815" cy="2123658"/>
          </a:xfrm>
          <a:prstGeom prst="rect">
            <a:avLst/>
          </a:prstGeom>
          <a:noFill/>
        </p:spPr>
        <p:txBody>
          <a:bodyPr wrap="square" rtlCol="0">
            <a:spAutoFit/>
          </a:bodyPr>
          <a:lstStyle/>
          <a:p>
            <a:pPr marL="285750" indent="-285750">
              <a:buFont typeface="Arial" panose="020B0604020202020204" pitchFamily="34" charset="0"/>
              <a:buChar char="•"/>
            </a:pPr>
            <a:r>
              <a:rPr lang="en-US" sz="1600" dirty="0"/>
              <a:t>Place the Glycol Bottle in center of fridge/freezer unit </a:t>
            </a:r>
          </a:p>
          <a:p>
            <a:pPr marL="800100" lvl="1" indent="-342900">
              <a:buFont typeface="Wingdings" panose="05000000000000000000" pitchFamily="2" charset="2"/>
              <a:buChar char="Ø"/>
            </a:pPr>
            <a:r>
              <a:rPr lang="en-US" sz="1600" dirty="0"/>
              <a:t>Secure the bottle with tape or the Velcro</a:t>
            </a:r>
          </a:p>
          <a:p>
            <a:pPr marL="800100" lvl="1" indent="-342900">
              <a:buFont typeface="Wingdings" panose="05000000000000000000" pitchFamily="2" charset="2"/>
              <a:buChar char="Ø"/>
            </a:pPr>
            <a:r>
              <a:rPr lang="en-US" sz="1600" dirty="0"/>
              <a:t>Place the bottle in a tray if used with wire rack</a:t>
            </a:r>
          </a:p>
          <a:p>
            <a:pPr marL="342900" indent="-342900">
              <a:buFont typeface="Arial" panose="020B0604020202020204" pitchFamily="34" charset="0"/>
              <a:buChar char="•"/>
            </a:pPr>
            <a:r>
              <a:rPr lang="en-US" sz="1600" dirty="0"/>
              <a:t>Run the probe cable through hinge side of door</a:t>
            </a:r>
          </a:p>
          <a:p>
            <a:pPr marL="342900" indent="-342900">
              <a:buFont typeface="Arial" panose="020B0604020202020204" pitchFamily="34" charset="0"/>
              <a:buChar char="•"/>
            </a:pPr>
            <a:r>
              <a:rPr lang="en-US" sz="1600" dirty="0"/>
              <a:t>Use tape and/or the zip ties included to secure the cable to the inside and outside of the unit to keep it secure and out of the way. </a:t>
            </a:r>
          </a:p>
          <a:p>
            <a:pPr marL="342900" indent="-342900">
              <a:buFont typeface="Arial" panose="020B0604020202020204" pitchFamily="34" charset="0"/>
              <a:buChar char="•"/>
            </a:pPr>
            <a:r>
              <a:rPr lang="en-US" sz="1600" dirty="0"/>
              <a:t>Allow 2 hours for glycol solution to adjust to temperatures in the fridge/freezer before starting to record with the logger</a:t>
            </a:r>
          </a:p>
        </p:txBody>
      </p:sp>
      <p:pic>
        <p:nvPicPr>
          <p:cNvPr id="3" name="Picture 2">
            <a:extLst>
              <a:ext uri="{FF2B5EF4-FFF2-40B4-BE49-F238E27FC236}">
                <a16:creationId xmlns:a16="http://schemas.microsoft.com/office/drawing/2014/main" id="{02E811C3-377A-8934-98BF-43B833DFD39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469078" y="3886200"/>
            <a:ext cx="4132239" cy="2308324"/>
          </a:xfrm>
          <a:prstGeom prst="rect">
            <a:avLst/>
          </a:prstGeom>
        </p:spPr>
      </p:pic>
      <p:sp>
        <p:nvSpPr>
          <p:cNvPr id="4" name="Title 1">
            <a:extLst>
              <a:ext uri="{FF2B5EF4-FFF2-40B4-BE49-F238E27FC236}">
                <a16:creationId xmlns:a16="http://schemas.microsoft.com/office/drawing/2014/main" id="{DEAF2B80-80C0-9B37-A54C-A481F7566979}"/>
              </a:ext>
            </a:extLst>
          </p:cNvPr>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Install the Vial and Probe Cable </a:t>
            </a:r>
          </a:p>
        </p:txBody>
      </p:sp>
    </p:spTree>
    <p:extLst>
      <p:ext uri="{BB962C8B-B14F-4D97-AF65-F5344CB8AC3E}">
        <p14:creationId xmlns:p14="http://schemas.microsoft.com/office/powerpoint/2010/main" val="3085632807"/>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chor="t">
            <a:normAutofit/>
          </a:bodyPr>
          <a:lstStyle/>
          <a:p>
            <a:r>
              <a:rPr lang="en-US" sz="3200" dirty="0"/>
              <a:t>Installing the Logger</a:t>
            </a:r>
          </a:p>
        </p:txBody>
      </p:sp>
      <p:sp>
        <p:nvSpPr>
          <p:cNvPr id="3" name="Content Placeholder 2"/>
          <p:cNvSpPr>
            <a:spLocks noGrp="1"/>
          </p:cNvSpPr>
          <p:nvPr>
            <p:ph idx="1"/>
          </p:nvPr>
        </p:nvSpPr>
        <p:spPr>
          <a:xfrm>
            <a:off x="457200" y="1066800"/>
            <a:ext cx="8229600" cy="4876800"/>
          </a:xfrm>
        </p:spPr>
        <p:txBody>
          <a:bodyPr>
            <a:normAutofit/>
          </a:bodyPr>
          <a:lstStyle/>
          <a:p>
            <a:r>
              <a:rPr lang="en-US" sz="1600" dirty="0"/>
              <a:t>Identify mounting location outside of fridge/freezer</a:t>
            </a:r>
          </a:p>
          <a:p>
            <a:r>
              <a:rPr lang="en-US" sz="1600" dirty="0"/>
              <a:t>Be sure it’s within reach of the probe and is easily accessible </a:t>
            </a:r>
          </a:p>
          <a:p>
            <a:r>
              <a:rPr lang="en-US" sz="1600" dirty="0"/>
              <a:t>Make sure the surface is clean and dry, attach the wall mount bracket using the double-sided tape included in the package with the mount</a:t>
            </a:r>
          </a:p>
          <a:p>
            <a:r>
              <a:rPr lang="en-US" sz="1600" dirty="0"/>
              <a:t>When placing the logger into mount, the probe should not be attached. Once the logger is in place you can plug in the probe.</a:t>
            </a:r>
          </a:p>
          <a:p>
            <a:endParaRPr lang="en-US" sz="20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5800" y="3429000"/>
            <a:ext cx="2257426" cy="2831780"/>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rot="5400000">
            <a:off x="3065622" y="3716177"/>
            <a:ext cx="2831781" cy="2257425"/>
          </a:xfrm>
          <a:prstGeom prst="rect">
            <a:avLst/>
          </a:prstGeom>
        </p:spPr>
      </p:pic>
      <p:pic>
        <p:nvPicPr>
          <p:cNvPr id="4" name="Picture 3">
            <a:extLst>
              <a:ext uri="{FF2B5EF4-FFF2-40B4-BE49-F238E27FC236}">
                <a16:creationId xmlns:a16="http://schemas.microsoft.com/office/drawing/2014/main" id="{DF064601-66C8-1419-0DB1-8E4EAAD0C635}"/>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rot="5400000">
            <a:off x="5806824" y="3639627"/>
            <a:ext cx="2832769" cy="2411516"/>
          </a:xfrm>
          <a:prstGeom prst="rect">
            <a:avLst/>
          </a:prstGeom>
        </p:spPr>
      </p:pic>
    </p:spTree>
    <p:extLst>
      <p:ext uri="{BB962C8B-B14F-4D97-AF65-F5344CB8AC3E}">
        <p14:creationId xmlns:p14="http://schemas.microsoft.com/office/powerpoint/2010/main" val="175538461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dirty="0"/>
              <a:t>Install Software</a:t>
            </a:r>
            <a:endParaRPr lang="en-US" sz="3600" b="1" dirty="0">
              <a:solidFill>
                <a:srgbClr val="FF0000"/>
              </a:solidFill>
            </a:endParaRPr>
          </a:p>
        </p:txBody>
      </p:sp>
      <p:sp>
        <p:nvSpPr>
          <p:cNvPr id="3" name="Content Placeholder 2"/>
          <p:cNvSpPr>
            <a:spLocks noGrp="1"/>
          </p:cNvSpPr>
          <p:nvPr>
            <p:ph idx="1"/>
          </p:nvPr>
        </p:nvSpPr>
        <p:spPr>
          <a:xfrm>
            <a:off x="468086" y="1166018"/>
            <a:ext cx="8229600" cy="4525963"/>
          </a:xfrm>
        </p:spPr>
        <p:txBody>
          <a:bodyPr>
            <a:normAutofit/>
          </a:bodyPr>
          <a:lstStyle/>
          <a:p>
            <a:pPr marL="0" indent="0">
              <a:buNone/>
            </a:pPr>
            <a:r>
              <a:rPr lang="en-US" sz="1600" dirty="0"/>
              <a:t>You must be logged in with </a:t>
            </a:r>
            <a:r>
              <a:rPr lang="en-US" sz="1600" u="sng" dirty="0"/>
              <a:t>full administrator rights </a:t>
            </a:r>
            <a:r>
              <a:rPr lang="en-US" sz="1600" dirty="0"/>
              <a:t>to properly install the software. This may mean that your IT department may need to install the software for you. You can find the </a:t>
            </a:r>
            <a:r>
              <a:rPr lang="en-US" sz="1600" dirty="0" err="1"/>
              <a:t>LogTag</a:t>
            </a:r>
            <a:r>
              <a:rPr lang="en-US" sz="1600" dirty="0"/>
              <a:t> Analyzer Software on the software downloads page of our website: </a:t>
            </a:r>
            <a:r>
              <a:rPr lang="en-US" sz="1600" b="1" dirty="0">
                <a:solidFill>
                  <a:schemeClr val="tx2"/>
                </a:solidFill>
              </a:rPr>
              <a:t>www.MicroDAQ.com/software</a:t>
            </a:r>
          </a:p>
          <a:p>
            <a:r>
              <a:rPr lang="en-US" sz="1600" dirty="0"/>
              <a:t>Click on the link to download </a:t>
            </a:r>
            <a:r>
              <a:rPr lang="en-US" sz="1600" dirty="0" err="1"/>
              <a:t>LogTag</a:t>
            </a:r>
            <a:r>
              <a:rPr lang="en-US" sz="1600" dirty="0"/>
              <a:t> Analyzer 3</a:t>
            </a:r>
          </a:p>
          <a:p>
            <a:r>
              <a:rPr lang="en-US" sz="1600" dirty="0"/>
              <a:t>Follow the on-screen instructions to complete the installation process.  </a:t>
            </a:r>
          </a:p>
          <a:p>
            <a:r>
              <a:rPr lang="en-US" sz="1600" dirty="0"/>
              <a:t>The user manual for the software can be found by clicking on the Help menu in the software and selecting “user guide”</a:t>
            </a:r>
          </a:p>
          <a:p>
            <a:endParaRPr lang="en-US" sz="1600" dirty="0"/>
          </a:p>
          <a:p>
            <a:pPr marL="457200" lvl="1" indent="0">
              <a:buNone/>
            </a:pPr>
            <a:endParaRPr lang="en-US" sz="1600" dirty="0"/>
          </a:p>
          <a:p>
            <a:endParaRPr lang="en-US" sz="1600" dirty="0"/>
          </a:p>
        </p:txBody>
      </p:sp>
      <p:sp>
        <p:nvSpPr>
          <p:cNvPr id="7" name="Right Arrow 6"/>
          <p:cNvSpPr/>
          <p:nvPr/>
        </p:nvSpPr>
        <p:spPr>
          <a:xfrm>
            <a:off x="2285999" y="4622797"/>
            <a:ext cx="826008" cy="2423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5" name="Picture 4">
            <a:extLst>
              <a:ext uri="{FF2B5EF4-FFF2-40B4-BE49-F238E27FC236}">
                <a16:creationId xmlns:a16="http://schemas.microsoft.com/office/drawing/2014/main" id="{5F8F8F21-F40B-C4A3-1C69-C4067AEB6B20}"/>
              </a:ext>
            </a:extLst>
          </p:cNvPr>
          <p:cNvPicPr>
            <a:picLocks noChangeAspect="1"/>
          </p:cNvPicPr>
          <p:nvPr/>
        </p:nvPicPr>
        <p:blipFill>
          <a:blip r:embed="rId2"/>
          <a:stretch>
            <a:fillRect/>
          </a:stretch>
        </p:blipFill>
        <p:spPr>
          <a:xfrm>
            <a:off x="3342891" y="3810000"/>
            <a:ext cx="2753109" cy="1257475"/>
          </a:xfrm>
          <a:prstGeom prst="rect">
            <a:avLst/>
          </a:prstGeom>
        </p:spPr>
      </p:pic>
    </p:spTree>
    <p:extLst>
      <p:ext uri="{BB962C8B-B14F-4D97-AF65-F5344CB8AC3E}">
        <p14:creationId xmlns:p14="http://schemas.microsoft.com/office/powerpoint/2010/main" val="73601623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dirty="0"/>
              <a:t>Install Docking Station</a:t>
            </a:r>
          </a:p>
        </p:txBody>
      </p:sp>
      <p:sp>
        <p:nvSpPr>
          <p:cNvPr id="3" name="Content Placeholder 2"/>
          <p:cNvSpPr>
            <a:spLocks noGrp="1"/>
          </p:cNvSpPr>
          <p:nvPr>
            <p:ph idx="1"/>
          </p:nvPr>
        </p:nvSpPr>
        <p:spPr>
          <a:xfrm>
            <a:off x="457200" y="1166018"/>
            <a:ext cx="8229600" cy="2948782"/>
          </a:xfrm>
        </p:spPr>
        <p:txBody>
          <a:bodyPr>
            <a:normAutofit/>
          </a:bodyPr>
          <a:lstStyle/>
          <a:p>
            <a:pPr marL="0" indent="0">
              <a:buNone/>
            </a:pPr>
            <a:r>
              <a:rPr lang="en-US" sz="1600" dirty="0"/>
              <a:t>The </a:t>
            </a:r>
            <a:r>
              <a:rPr lang="en-US" sz="1600" dirty="0" err="1"/>
              <a:t>LogTag</a:t>
            </a:r>
            <a:r>
              <a:rPr lang="en-US" sz="1600" dirty="0"/>
              <a:t> loggers require a USB docking station to connect to your computer for configuration as well as saving data. This docking station is a universal device and compatible with many </a:t>
            </a:r>
            <a:r>
              <a:rPr lang="en-US" sz="1600" dirty="0" err="1"/>
              <a:t>LogTag</a:t>
            </a:r>
            <a:r>
              <a:rPr lang="en-US" sz="1600" dirty="0"/>
              <a:t> models. This device is sold separately and does not come with the kit.</a:t>
            </a:r>
          </a:p>
          <a:p>
            <a:r>
              <a:rPr lang="en-US" sz="1600" dirty="0"/>
              <a:t>Once software is installed plug the docking station (LTI-HID) into your PC by inserting the USB plug into an available USB port</a:t>
            </a:r>
          </a:p>
          <a:p>
            <a:endParaRPr lang="en-US" sz="1600" dirty="0"/>
          </a:p>
          <a:p>
            <a:endParaRPr lang="en-US" sz="1600" dirty="0"/>
          </a:p>
          <a:p>
            <a:endParaRPr lang="en-US" sz="16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24400" y="2845034"/>
            <a:ext cx="1923671" cy="18537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0" y="2819400"/>
            <a:ext cx="1905000" cy="1905000"/>
          </a:xfrm>
          <a:prstGeom prst="rect">
            <a:avLst/>
          </a:prstGeom>
        </p:spPr>
      </p:pic>
      <p:pic>
        <p:nvPicPr>
          <p:cNvPr id="6" name="Picture 5">
            <a:extLst>
              <a:ext uri="{FF2B5EF4-FFF2-40B4-BE49-F238E27FC236}">
                <a16:creationId xmlns:a16="http://schemas.microsoft.com/office/drawing/2014/main" id="{960A9614-144E-49FE-1B5B-C9CE2F7FF8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9100" y="5638800"/>
            <a:ext cx="495300" cy="561975"/>
          </a:xfrm>
          <a:prstGeom prst="rect">
            <a:avLst/>
          </a:prstGeom>
        </p:spPr>
      </p:pic>
      <p:sp>
        <p:nvSpPr>
          <p:cNvPr id="7" name="Content Placeholder 2">
            <a:extLst>
              <a:ext uri="{FF2B5EF4-FFF2-40B4-BE49-F238E27FC236}">
                <a16:creationId xmlns:a16="http://schemas.microsoft.com/office/drawing/2014/main" id="{497D21E6-E9CC-2A3F-1CA7-379BE9A38CC4}"/>
              </a:ext>
            </a:extLst>
          </p:cNvPr>
          <p:cNvSpPr txBox="1">
            <a:spLocks/>
          </p:cNvSpPr>
          <p:nvPr/>
        </p:nvSpPr>
        <p:spPr>
          <a:xfrm>
            <a:off x="457200" y="5029200"/>
            <a:ext cx="8229600" cy="7858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a:t>Locate the </a:t>
            </a:r>
            <a:r>
              <a:rPr lang="en-US" sz="1600" dirty="0" err="1"/>
              <a:t>LogTag</a:t>
            </a:r>
            <a:r>
              <a:rPr lang="en-US" sz="1600" dirty="0"/>
              <a:t> Analyzer (LTA) icon on your desktop and double click it to launch the software</a:t>
            </a:r>
            <a:endParaRPr lang="en-US" sz="2800" dirty="0"/>
          </a:p>
        </p:txBody>
      </p:sp>
    </p:spTree>
    <p:extLst>
      <p:ext uri="{BB962C8B-B14F-4D97-AF65-F5344CB8AC3E}">
        <p14:creationId xmlns:p14="http://schemas.microsoft.com/office/powerpoint/2010/main" val="635618897"/>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dirty="0"/>
              <a:t>Configuring the Logger</a:t>
            </a:r>
          </a:p>
        </p:txBody>
      </p:sp>
      <p:sp>
        <p:nvSpPr>
          <p:cNvPr id="3" name="Content Placeholder 2"/>
          <p:cNvSpPr>
            <a:spLocks noGrp="1"/>
          </p:cNvSpPr>
          <p:nvPr>
            <p:ph idx="1"/>
          </p:nvPr>
        </p:nvSpPr>
        <p:spPr>
          <a:xfrm>
            <a:off x="451262" y="1166018"/>
            <a:ext cx="8229600" cy="4525963"/>
          </a:xfrm>
        </p:spPr>
        <p:txBody>
          <a:bodyPr>
            <a:normAutofit/>
          </a:bodyPr>
          <a:lstStyle/>
          <a:p>
            <a:pPr marL="0" indent="0">
              <a:buNone/>
            </a:pPr>
            <a:r>
              <a:rPr lang="en-US" sz="1600" dirty="0"/>
              <a:t>The loggers will need to be configured for Fridge or Freezer use using the recommended settings for your state.  Please contact your VFC/DOH representative or office for the specific configuration settings for your state. </a:t>
            </a:r>
            <a:r>
              <a:rPr lang="en-US" sz="1600" b="1" dirty="0"/>
              <a:t>The settings shown in the following slides are for example only – the settings for your state may vary. </a:t>
            </a:r>
          </a:p>
          <a:p>
            <a:r>
              <a:rPr lang="en-US" sz="1600" dirty="0"/>
              <a:t>Open LogTag Analyzer Software (If not already open)</a:t>
            </a:r>
          </a:p>
          <a:p>
            <a:r>
              <a:rPr lang="en-US" sz="1600" dirty="0"/>
              <a:t>Place the Logger into docking station – Push down until you hear logger click into place. The software will recognize the device and tell you “A new log tag has been detected. Please wait while the information is downloaded”</a:t>
            </a:r>
          </a:p>
          <a:p>
            <a:r>
              <a:rPr lang="en-US" sz="1600" dirty="0"/>
              <a:t>If this is your first time inserting the logger, a notification box will pop up telling you that there is no data on the device. Click “</a:t>
            </a:r>
            <a:r>
              <a:rPr lang="en-US" sz="1600" b="1" dirty="0"/>
              <a:t>OK</a:t>
            </a:r>
            <a:r>
              <a:rPr lang="en-US" sz="1600" dirty="0"/>
              <a:t>” to proceed, this message will time out and disappear after 5 seconds by default. </a:t>
            </a:r>
          </a:p>
          <a:p>
            <a:pPr marL="0" indent="0">
              <a:buNone/>
            </a:pPr>
            <a:r>
              <a:rPr lang="en-US" sz="1600" dirty="0"/>
              <a:t>           </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98020" y="4343400"/>
            <a:ext cx="3536083" cy="1752600"/>
          </a:xfrm>
          <a:prstGeom prst="rect">
            <a:avLst/>
          </a:prstGeom>
        </p:spPr>
      </p:pic>
    </p:spTree>
    <p:extLst>
      <p:ext uri="{BB962C8B-B14F-4D97-AF65-F5344CB8AC3E}">
        <p14:creationId xmlns:p14="http://schemas.microsoft.com/office/powerpoint/2010/main" val="1444645538"/>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dirty="0"/>
              <a:t>Configuring the Logger</a:t>
            </a:r>
          </a:p>
        </p:txBody>
      </p:sp>
      <p:sp>
        <p:nvSpPr>
          <p:cNvPr id="3" name="Content Placeholder 2"/>
          <p:cNvSpPr>
            <a:spLocks noGrp="1"/>
          </p:cNvSpPr>
          <p:nvPr>
            <p:ph idx="1"/>
          </p:nvPr>
        </p:nvSpPr>
        <p:spPr>
          <a:xfrm>
            <a:off x="457200" y="1166018"/>
            <a:ext cx="4048125" cy="4525963"/>
          </a:xfrm>
        </p:spPr>
        <p:txBody>
          <a:bodyPr>
            <a:normAutofit/>
          </a:bodyPr>
          <a:lstStyle/>
          <a:p>
            <a:r>
              <a:rPr lang="en-US" sz="1600" dirty="0"/>
              <a:t>Launch the Configuration Wizard by clicking on the Wizard icon. The software will then scan for available loggers</a:t>
            </a:r>
          </a:p>
          <a:p>
            <a:r>
              <a:rPr lang="en-US" sz="1600" dirty="0"/>
              <a:t>Once the logger is found you should see two green checkmarks in the top left corner. Click on the “Configure” button to continue to  the configuration options</a:t>
            </a:r>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367225" y="1303292"/>
            <a:ext cx="3433608" cy="1410971"/>
          </a:xfrm>
          <a:prstGeom prst="rect">
            <a:avLst/>
          </a:prstGeom>
        </p:spPr>
      </p:pic>
      <p:sp>
        <p:nvSpPr>
          <p:cNvPr id="7" name="Right Arrow 6"/>
          <p:cNvSpPr/>
          <p:nvPr/>
        </p:nvSpPr>
        <p:spPr>
          <a:xfrm rot="16200000">
            <a:off x="5386756" y="2613393"/>
            <a:ext cx="579437" cy="2294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5186F4B-33EB-9A90-4150-37ABAB12AE0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400" y="3252850"/>
            <a:ext cx="4838433" cy="3364180"/>
          </a:xfrm>
          <a:prstGeom prst="rect">
            <a:avLst/>
          </a:prstGeom>
        </p:spPr>
      </p:pic>
      <p:sp>
        <p:nvSpPr>
          <p:cNvPr id="5" name="Oval 4">
            <a:extLst>
              <a:ext uri="{FF2B5EF4-FFF2-40B4-BE49-F238E27FC236}">
                <a16:creationId xmlns:a16="http://schemas.microsoft.com/office/drawing/2014/main" id="{D8CB850F-9486-F45F-686A-43DED87B3841}"/>
              </a:ext>
            </a:extLst>
          </p:cNvPr>
          <p:cNvSpPr/>
          <p:nvPr/>
        </p:nvSpPr>
        <p:spPr>
          <a:xfrm>
            <a:off x="5284860" y="6271016"/>
            <a:ext cx="914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6">
            <a:extLst>
              <a:ext uri="{FF2B5EF4-FFF2-40B4-BE49-F238E27FC236}">
                <a16:creationId xmlns:a16="http://schemas.microsoft.com/office/drawing/2014/main" id="{30C3AB10-A283-EF95-0FEC-700002D09E73}"/>
              </a:ext>
            </a:extLst>
          </p:cNvPr>
          <p:cNvSpPr/>
          <p:nvPr/>
        </p:nvSpPr>
        <p:spPr>
          <a:xfrm rot="19191615">
            <a:off x="3350522" y="3741148"/>
            <a:ext cx="579437" cy="2294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7545744"/>
      </p:ext>
    </p:extLst>
  </p:cSld>
  <p:clrMapOvr>
    <a:masterClrMapping/>
  </p:clrMapOvr>
  <p:transition spd="slow">
    <p:wipe dir="d"/>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2964</Words>
  <Application>Microsoft Office PowerPoint</Application>
  <PresentationFormat>On-screen Show (4:3)</PresentationFormat>
  <Paragraphs>217</Paragraphs>
  <Slides>29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Georgia</vt:lpstr>
      <vt:lpstr>Wingdings</vt:lpstr>
      <vt:lpstr>Office Theme</vt:lpstr>
      <vt:lpstr>LogTag Quick Start Guide For TRED30-16CP Loggers with SMART PROBE</vt:lpstr>
      <vt:lpstr>Unpacking the Loggers</vt:lpstr>
      <vt:lpstr>PowerPoint Presentation</vt:lpstr>
      <vt:lpstr>PowerPoint Presentation</vt:lpstr>
      <vt:lpstr>Installing the Logger</vt:lpstr>
      <vt:lpstr>Install Software</vt:lpstr>
      <vt:lpstr>Install Docking Station</vt:lpstr>
      <vt:lpstr>Configuring the Logger</vt:lpstr>
      <vt:lpstr>Configuring the Logger</vt:lpstr>
      <vt:lpstr>Configuring the Logger </vt:lpstr>
      <vt:lpstr>Configuring the Logger </vt:lpstr>
      <vt:lpstr>Configuring the Logger </vt:lpstr>
      <vt:lpstr>Configuring the Logger </vt:lpstr>
      <vt:lpstr>Configuring the Logger </vt:lpstr>
      <vt:lpstr>Configuring the Logger</vt:lpstr>
      <vt:lpstr>PowerPoint Presentation</vt:lpstr>
      <vt:lpstr>Starting the Logger</vt:lpstr>
      <vt:lpstr>During Recording</vt:lpstr>
      <vt:lpstr>During Recording</vt:lpstr>
      <vt:lpstr>View/Save Logger Data</vt:lpstr>
      <vt:lpstr>View/Save Logger Data</vt:lpstr>
      <vt:lpstr>View/Save Logger Data</vt:lpstr>
      <vt:lpstr>View/Save Logger Data</vt:lpstr>
      <vt:lpstr>Changing The Battery</vt:lpstr>
      <vt:lpstr>Changing The Battery</vt:lpstr>
      <vt:lpstr>Changing The Battery</vt:lpstr>
      <vt:lpstr>Changing The Battery</vt:lpstr>
      <vt:lpstr>Troubleshooting</vt:lpstr>
      <vt:lpstr>Additional Support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2014-08-05T15:42:48Z</dcterms:created>
  <dcterms:modified xsi:type="dcterms:W3CDTF">2023-11-21T16:39:54Z</dcterms:modified>
</cp:coreProperties>
</file>